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73" r:id="rId3"/>
    <p:sldId id="274" r:id="rId4"/>
    <p:sldId id="278" r:id="rId5"/>
    <p:sldId id="301" r:id="rId6"/>
    <p:sldId id="275" r:id="rId7"/>
    <p:sldId id="276" r:id="rId8"/>
    <p:sldId id="288" r:id="rId9"/>
    <p:sldId id="289" r:id="rId10"/>
    <p:sldId id="25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268" r:id="rId20"/>
    <p:sldId id="296" r:id="rId21"/>
    <p:sldId id="297" r:id="rId22"/>
    <p:sldId id="298" r:id="rId23"/>
    <p:sldId id="299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EB9B-128D-463C-906D-195CB1BFFA02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88ED4-790E-498E-BA53-C9FD4447F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03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67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US" b="1" dirty="0" smtClean="0">
                <a:latin typeface="HelveticaNeueLT Std" pitchFamily="34" charset="0"/>
              </a:rPr>
              <a:t>[trade-in customers shop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5x</a:t>
            </a:r>
            <a:r>
              <a:rPr lang="en-US" b="1" dirty="0" smtClean="0">
                <a:latin typeface="HelveticaNeueLT Std" pitchFamily="34" charset="0"/>
              </a:rPr>
              <a:t> more frequently and generate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4x</a:t>
            </a:r>
            <a:r>
              <a:rPr lang="en-US" b="1" dirty="0" smtClean="0">
                <a:latin typeface="HelveticaNeueLT Std" pitchFamily="34" charset="0"/>
              </a:rPr>
              <a:t> more value than non trade-in customers]</a:t>
            </a:r>
            <a:endParaRPr lang="en-GB" dirty="0" smtClean="0">
              <a:ea typeface="Calibri"/>
              <a:cs typeface="Times New Roman"/>
            </a:endParaRPr>
          </a:p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GB" dirty="0" smtClean="0">
                <a:ea typeface="Calibri"/>
                <a:cs typeface="Times New Roman"/>
              </a:rPr>
              <a:t>…</a:t>
            </a:r>
          </a:p>
          <a:p>
            <a:pPr eaLnBrk="1" hangingPunct="1">
              <a:defRPr/>
            </a:pPr>
            <a:endParaRPr lang="en-GB" dirty="0" smtClean="0"/>
          </a:p>
          <a:p>
            <a:pPr eaLnBrk="1" hangingPunct="1"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EAA5FF-1E8B-436F-8193-DB62E6545BF0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621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US" b="1" dirty="0" smtClean="0">
                <a:latin typeface="HelveticaNeueLT Std" pitchFamily="34" charset="0"/>
              </a:rPr>
              <a:t>[trade-in customers shop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5x</a:t>
            </a:r>
            <a:r>
              <a:rPr lang="en-US" b="1" dirty="0" smtClean="0">
                <a:latin typeface="HelveticaNeueLT Std" pitchFamily="34" charset="0"/>
              </a:rPr>
              <a:t> more frequently and generate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4x</a:t>
            </a:r>
            <a:r>
              <a:rPr lang="en-US" b="1" dirty="0" smtClean="0">
                <a:latin typeface="HelveticaNeueLT Std" pitchFamily="34" charset="0"/>
              </a:rPr>
              <a:t> more value than non trade-in customers]</a:t>
            </a:r>
            <a:endParaRPr lang="en-GB" dirty="0" smtClean="0">
              <a:ea typeface="Calibri"/>
              <a:cs typeface="Times New Roman"/>
            </a:endParaRPr>
          </a:p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GB" dirty="0" smtClean="0">
                <a:ea typeface="Calibri"/>
                <a:cs typeface="Times New Roman"/>
              </a:rPr>
              <a:t>…</a:t>
            </a:r>
          </a:p>
          <a:p>
            <a:pPr eaLnBrk="1" hangingPunct="1">
              <a:defRPr/>
            </a:pPr>
            <a:endParaRPr lang="en-GB" dirty="0" smtClean="0"/>
          </a:p>
          <a:p>
            <a:pPr eaLnBrk="1" hangingPunct="1"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EAA5FF-1E8B-436F-8193-DB62E6545BF0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16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5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37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17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82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977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9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005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57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69E0F-B1D8-4174-92F6-881FF8CA0D8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40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0142" indent="-340142">
              <a:lnSpc>
                <a:spcPct val="115000"/>
              </a:lnSpc>
              <a:buFont typeface="Symbol" pitchFamily="18" charset="2"/>
              <a:buChar char=""/>
            </a:pPr>
            <a:r>
              <a:rPr lang="en-GB" smtClean="0">
                <a:ea typeface="Calibri" pitchFamily="34" charset="0"/>
                <a:cs typeface="Times New Roman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32BA-4D7F-4E9A-867A-5095BB0FBA8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3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US" b="1" dirty="0" smtClean="0">
                <a:latin typeface="HelveticaNeueLT Std" pitchFamily="34" charset="0"/>
              </a:rPr>
              <a:t>[trade-in customers shop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5x</a:t>
            </a:r>
            <a:r>
              <a:rPr lang="en-US" b="1" dirty="0" smtClean="0">
                <a:latin typeface="HelveticaNeueLT Std" pitchFamily="34" charset="0"/>
              </a:rPr>
              <a:t> more frequently and generate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4x</a:t>
            </a:r>
            <a:r>
              <a:rPr lang="en-US" b="1" dirty="0" smtClean="0">
                <a:latin typeface="HelveticaNeueLT Std" pitchFamily="34" charset="0"/>
              </a:rPr>
              <a:t> more value than non trade-in customers]</a:t>
            </a:r>
            <a:endParaRPr lang="en-GB" dirty="0" smtClean="0">
              <a:ea typeface="Calibri"/>
              <a:cs typeface="Times New Roman"/>
            </a:endParaRPr>
          </a:p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GB" dirty="0" smtClean="0">
                <a:ea typeface="Calibri"/>
                <a:cs typeface="Times New Roman"/>
              </a:rPr>
              <a:t>…</a:t>
            </a:r>
          </a:p>
          <a:p>
            <a:pPr eaLnBrk="1" hangingPunct="1">
              <a:defRPr/>
            </a:pPr>
            <a:endParaRPr lang="en-GB" dirty="0" smtClean="0"/>
          </a:p>
          <a:p>
            <a:pPr eaLnBrk="1" hangingPunct="1"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EAA5FF-1E8B-436F-8193-DB62E6545BF0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US" b="1" dirty="0" smtClean="0">
                <a:latin typeface="HelveticaNeueLT Std" pitchFamily="34" charset="0"/>
              </a:rPr>
              <a:t>[trade-in customers shop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5x</a:t>
            </a:r>
            <a:r>
              <a:rPr lang="en-US" b="1" dirty="0" smtClean="0">
                <a:latin typeface="HelveticaNeueLT Std" pitchFamily="34" charset="0"/>
              </a:rPr>
              <a:t> more frequently and generate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4x</a:t>
            </a:r>
            <a:r>
              <a:rPr lang="en-US" b="1" dirty="0" smtClean="0">
                <a:latin typeface="HelveticaNeueLT Std" pitchFamily="34" charset="0"/>
              </a:rPr>
              <a:t> more value than non trade-in customers]</a:t>
            </a:r>
            <a:endParaRPr lang="en-GB" dirty="0" smtClean="0">
              <a:ea typeface="Calibri"/>
              <a:cs typeface="Times New Roman"/>
            </a:endParaRPr>
          </a:p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GB" dirty="0" smtClean="0">
                <a:ea typeface="Calibri"/>
                <a:cs typeface="Times New Roman"/>
              </a:rPr>
              <a:t>…</a:t>
            </a:r>
          </a:p>
          <a:p>
            <a:pPr eaLnBrk="1" hangingPunct="1">
              <a:defRPr/>
            </a:pPr>
            <a:endParaRPr lang="en-GB" dirty="0" smtClean="0"/>
          </a:p>
          <a:p>
            <a:pPr eaLnBrk="1" hangingPunct="1"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EAA5FF-1E8B-436F-8193-DB62E6545BF0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641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US" b="1" dirty="0" smtClean="0">
                <a:latin typeface="HelveticaNeueLT Std" pitchFamily="34" charset="0"/>
              </a:rPr>
              <a:t>[trade-in customers shop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5x</a:t>
            </a:r>
            <a:r>
              <a:rPr lang="en-US" b="1" dirty="0" smtClean="0">
                <a:latin typeface="HelveticaNeueLT Std" pitchFamily="34" charset="0"/>
              </a:rPr>
              <a:t> more frequently and generate </a:t>
            </a:r>
            <a:r>
              <a:rPr lang="en-US" b="1" dirty="0" smtClean="0">
                <a:solidFill>
                  <a:srgbClr val="A30197"/>
                </a:solidFill>
                <a:latin typeface="HelveticaNeueLT Std" pitchFamily="34" charset="0"/>
              </a:rPr>
              <a:t>4x</a:t>
            </a:r>
            <a:r>
              <a:rPr lang="en-US" b="1" dirty="0" smtClean="0">
                <a:latin typeface="HelveticaNeueLT Std" pitchFamily="34" charset="0"/>
              </a:rPr>
              <a:t> more value than non trade-in customers]</a:t>
            </a:r>
            <a:endParaRPr lang="en-GB" dirty="0" smtClean="0">
              <a:ea typeface="Calibri"/>
              <a:cs typeface="Times New Roman"/>
            </a:endParaRPr>
          </a:p>
          <a:p>
            <a:pPr marL="340142" indent="-340142">
              <a:lnSpc>
                <a:spcPct val="115000"/>
              </a:lnSpc>
              <a:buFont typeface="Symbol"/>
              <a:buChar char=""/>
              <a:defRPr/>
            </a:pPr>
            <a:r>
              <a:rPr lang="en-GB" dirty="0" smtClean="0">
                <a:ea typeface="Calibri"/>
                <a:cs typeface="Times New Roman"/>
              </a:rPr>
              <a:t>…</a:t>
            </a:r>
          </a:p>
          <a:p>
            <a:pPr eaLnBrk="1" hangingPunct="1">
              <a:defRPr/>
            </a:pPr>
            <a:endParaRPr lang="en-GB" dirty="0" smtClean="0"/>
          </a:p>
          <a:p>
            <a:pPr eaLnBrk="1" hangingPunct="1"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EAA5FF-1E8B-436F-8193-DB62E6545BF0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29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60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894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962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077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03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91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66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83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46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54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45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061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32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212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5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99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22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73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69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35559-BFC2-44D6-814F-BD3A055BF250}" type="datetimeFigureOut">
              <a:rPr lang="en-GB" smtClean="0"/>
              <a:t>18/05/2014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20BA2-3496-40EB-8989-0595010595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44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FBB14-8F65-4F01-834F-089C71DB7BF8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18/05/2014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F7C23-6864-4B07-B324-E81AC48E3B2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6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gif"/><Relationship Id="rId12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58925" y="2420889"/>
            <a:ext cx="9490075" cy="17608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>
              <a:spcBef>
                <a:spcPts val="600"/>
              </a:spcBef>
              <a:buClr>
                <a:srgbClr val="A30197"/>
              </a:buClr>
            </a:pPr>
            <a:r>
              <a:rPr lang="en-US" sz="4000" b="1" dirty="0" smtClean="0">
                <a:solidFill>
                  <a:prstClr val="white"/>
                </a:solidFill>
              </a:rPr>
              <a:t>“</a:t>
            </a:r>
            <a:r>
              <a:rPr lang="en-US" sz="40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€</a:t>
            </a:r>
            <a:r>
              <a:rPr lang="en-US" sz="4000" b="1" dirty="0" smtClean="0">
                <a:solidFill>
                  <a:srgbClr val="FF0000"/>
                </a:solidFill>
              </a:rPr>
              <a:t>4.6 </a:t>
            </a:r>
            <a:r>
              <a:rPr lang="en-US" sz="4000" b="1" dirty="0" smtClean="0">
                <a:solidFill>
                  <a:prstClr val="white"/>
                </a:solidFill>
              </a:rPr>
              <a:t>million from the </a:t>
            </a:r>
            <a:r>
              <a:rPr lang="en-US" sz="4000" b="1" dirty="0" smtClean="0">
                <a:solidFill>
                  <a:srgbClr val="FF0000"/>
                </a:solidFill>
              </a:rPr>
              <a:t>E</a:t>
            </a:r>
            <a:r>
              <a:rPr lang="en-US" sz="4000" b="1" dirty="0" smtClean="0">
                <a:solidFill>
                  <a:prstClr val="white"/>
                </a:solidFill>
              </a:rPr>
              <a:t>uropean </a:t>
            </a:r>
            <a:r>
              <a:rPr lang="en-US" sz="4000" b="1" dirty="0" smtClean="0">
                <a:solidFill>
                  <a:srgbClr val="FF0000"/>
                </a:solidFill>
              </a:rPr>
              <a:t>C</a:t>
            </a:r>
            <a:r>
              <a:rPr lang="en-US" sz="4000" b="1" dirty="0" smtClean="0">
                <a:solidFill>
                  <a:prstClr val="white"/>
                </a:solidFill>
              </a:rPr>
              <a:t>ommission for smart water research</a:t>
            </a:r>
            <a:r>
              <a:rPr lang="en-GB" sz="4000" b="1" dirty="0" smtClean="0">
                <a:solidFill>
                  <a:prstClr val="white"/>
                </a:solidFill>
              </a:rPr>
              <a:t>”</a:t>
            </a:r>
            <a:endParaRPr lang="en-GB" sz="4000" b="1" dirty="0">
              <a:solidFill>
                <a:prstClr val="white"/>
              </a:solidFill>
            </a:endParaRPr>
          </a:p>
          <a:p>
            <a:pPr>
              <a:spcBef>
                <a:spcPts val="600"/>
              </a:spcBef>
              <a:buClr>
                <a:srgbClr val="A30197"/>
              </a:buClr>
            </a:pPr>
            <a:r>
              <a:rPr lang="en-GB" dirty="0" err="1" smtClean="0">
                <a:solidFill>
                  <a:prstClr val="white"/>
                </a:solidFill>
                <a:latin typeface="HelveticaNeueLT Std" pitchFamily="34" charset="0"/>
              </a:rPr>
              <a:t>Aqualia</a:t>
            </a:r>
            <a:r>
              <a:rPr lang="en-GB" dirty="0" smtClean="0">
                <a:solidFill>
                  <a:prstClr val="white"/>
                </a:solidFill>
                <a:latin typeface="HelveticaNeueLT Std" pitchFamily="34" charset="0"/>
              </a:rPr>
              <a:t> requests millions from the EC to further support our R&amp;D</a:t>
            </a:r>
            <a:endParaRPr lang="en-GB" dirty="0">
              <a:solidFill>
                <a:prstClr val="white"/>
              </a:solidFill>
              <a:latin typeface="HelveticaNeueLT Std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143000" y="2060848"/>
            <a:ext cx="26124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7408" y="1797466"/>
            <a:ext cx="3025130" cy="40799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79388" algn="r">
              <a:spcBef>
                <a:spcPts val="600"/>
              </a:spcBef>
              <a:buClr>
                <a:srgbClr val="A30197"/>
              </a:buClr>
            </a:pPr>
            <a:r>
              <a:rPr lang="en-GB" sz="1200" spc="200" dirty="0">
                <a:solidFill>
                  <a:prstClr val="white"/>
                </a:solidFill>
                <a:latin typeface="HelveticaNeueLT Std" pitchFamily="34" charset="0"/>
              </a:rPr>
              <a:t>1. </a:t>
            </a:r>
            <a:r>
              <a:rPr lang="en-GB" sz="1200" spc="200" dirty="0" smtClean="0">
                <a:solidFill>
                  <a:prstClr val="white"/>
                </a:solidFill>
                <a:latin typeface="HelveticaNeueLT Std" pitchFamily="34" charset="0"/>
              </a:rPr>
              <a:t>Recent advancements</a:t>
            </a:r>
            <a:endParaRPr lang="en-US" sz="3200" b="1" spc="200" dirty="0">
              <a:solidFill>
                <a:prstClr val="white"/>
              </a:solidFill>
              <a:latin typeface="HelveticaNeueLT St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7448" y="6081693"/>
            <a:ext cx="9921552" cy="5383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247650">
              <a:spcBef>
                <a:spcPts val="300"/>
              </a:spcBef>
              <a:spcAft>
                <a:spcPts val="300"/>
              </a:spcAft>
              <a:buClr>
                <a:srgbClr val="A30197"/>
              </a:buClr>
            </a:pPr>
            <a:endParaRPr lang="en-GB" sz="1200" dirty="0">
              <a:solidFill>
                <a:prstClr val="black"/>
              </a:solidFill>
              <a:latin typeface="HelveticaNeueLT Std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46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10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34012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000000"/>
                </a:solidFill>
              </a:rPr>
              <a:t>SODA powering water networks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84182" y="1673382"/>
            <a:ext cx="2418076" cy="444484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</a:rPr>
              <a:t>Data Collection</a:t>
            </a: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Data collected from any data source including data loggers, meters, SCADA systems and remote datasets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</a:rPr>
              <a:t>Data </a:t>
            </a:r>
            <a:r>
              <a:rPr lang="en-GB" sz="1400" b="1" dirty="0" smtClean="0">
                <a:solidFill>
                  <a:srgbClr val="FF0000"/>
                </a:solidFill>
              </a:rPr>
              <a:t>Validation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Checking data for errors and patterns such as underreporting meters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</a:rPr>
              <a:t>Data Storage</a:t>
            </a: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Data stored securely onsite, in the cloud or a mix of the two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Data Access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Access to data through an Open Data or bespoke web API, direct table access, BLOB API’s and other access methods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Service Bus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Applications working together collaboratively</a:t>
            </a:r>
            <a:endParaRPr lang="en-GB" sz="1100" dirty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>
                <a:solidFill>
                  <a:schemeClr val="tx1"/>
                </a:solidFill>
              </a:rPr>
              <a:t>Data management is at the heart of all Smart Systems</a:t>
            </a:r>
          </a:p>
        </p:txBody>
      </p: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124325" y="1382715"/>
            <a:ext cx="7355160" cy="291851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283025" y="4592729"/>
            <a:ext cx="5421488" cy="1589031"/>
          </a:xfrm>
          <a:prstGeom prst="roundRect">
            <a:avLst>
              <a:gd name="adj" fmla="val 4403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83025" y="4592730"/>
            <a:ext cx="5421488" cy="29835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prstClr val="white"/>
                </a:solidFill>
              </a:rPr>
              <a:t>Illustrative </a:t>
            </a:r>
            <a:r>
              <a:rPr lang="en-GB" sz="1100" b="1" dirty="0" smtClean="0">
                <a:solidFill>
                  <a:prstClr val="white"/>
                </a:solidFill>
              </a:rPr>
              <a:t>savings for European Water Utility</a:t>
            </a:r>
            <a:endParaRPr lang="en-GB" sz="1100" b="1" dirty="0">
              <a:solidFill>
                <a:prstClr val="white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740530"/>
              </p:ext>
            </p:extLst>
          </p:nvPr>
        </p:nvGraphicFramePr>
        <p:xfrm>
          <a:off x="5343899" y="4924106"/>
          <a:ext cx="528860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34"/>
                <a:gridCol w="881434"/>
                <a:gridCol w="881434"/>
                <a:gridCol w="881434"/>
                <a:gridCol w="881434"/>
                <a:gridCol w="881434"/>
              </a:tblGrid>
              <a:tr h="200635"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>
                          <a:latin typeface="+mn-lt"/>
                        </a:rPr>
                        <a:t>Year</a:t>
                      </a:r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1</a:t>
                      </a:r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2</a:t>
                      </a:r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3</a:t>
                      </a:r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4</a:t>
                      </a:r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5</a:t>
                      </a:r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200635"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>
                          <a:latin typeface="+mn-lt"/>
                        </a:rPr>
                        <a:t>Savings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€150.5m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€170.4m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€190.3m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€200.5m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€210.7m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</a:tr>
              <a:tr h="200635">
                <a:tc>
                  <a:txBody>
                    <a:bodyPr/>
                    <a:lstStyle/>
                    <a:p>
                      <a:pPr algn="l"/>
                      <a:r>
                        <a:rPr lang="en-GB" sz="1000" baseline="0" dirty="0" smtClean="0">
                          <a:latin typeface="+mn-lt"/>
                        </a:rPr>
                        <a:t>Costs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€30.1m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€27.7m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€28.1m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€28.7m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€29.3m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</a:tr>
              <a:tr h="200635">
                <a:tc>
                  <a:txBody>
                    <a:bodyPr/>
                    <a:lstStyle/>
                    <a:p>
                      <a:pPr algn="l"/>
                      <a:r>
                        <a:rPr lang="en-GB" sz="1000" b="1" dirty="0" smtClean="0">
                          <a:latin typeface="+mn-lt"/>
                        </a:rPr>
                        <a:t>Total Benefit</a:t>
                      </a:r>
                      <a:endParaRPr lang="en-GB" sz="10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 smtClean="0">
                          <a:latin typeface="+mn-lt"/>
                        </a:rPr>
                        <a:t>€120.4m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 smtClean="0">
                          <a:latin typeface="+mn-lt"/>
                        </a:rPr>
                        <a:t>€142.7m</a:t>
                      </a:r>
                      <a:endParaRPr lang="en-GB" sz="10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 smtClean="0">
                          <a:latin typeface="+mn-lt"/>
                        </a:rPr>
                        <a:t>€162.2m</a:t>
                      </a:r>
                      <a:endParaRPr lang="en-GB" sz="10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 smtClean="0">
                          <a:latin typeface="+mn-lt"/>
                        </a:rPr>
                        <a:t>€171.8m</a:t>
                      </a:r>
                      <a:endParaRPr lang="en-GB" sz="10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 smtClean="0">
                          <a:latin typeface="+mn-lt"/>
                        </a:rPr>
                        <a:t>€181.4m</a:t>
                      </a:r>
                      <a:endParaRPr lang="en-GB" sz="1000" b="1" dirty="0">
                        <a:latin typeface="+mn-lt"/>
                      </a:endParaRPr>
                    </a:p>
                  </a:txBody>
                  <a:tcPr anchor="ctr"/>
                </a:tc>
              </a:tr>
              <a:tr h="200635"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>
                          <a:latin typeface="+mn-lt"/>
                        </a:rPr>
                        <a:t>ROI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400%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516%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576%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598% 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 smtClean="0">
                          <a:latin typeface="+mn-lt"/>
                        </a:rPr>
                        <a:t>619% </a:t>
                      </a:r>
                      <a:endParaRPr lang="en-GB" sz="10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9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D1627918-D0AC-4453-99AC-B252FC1BF0EE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11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8851" name="Footer Placeholder 1"/>
          <p:cNvSpPr txBox="1">
            <a:spLocks noGrp="1"/>
          </p:cNvSpPr>
          <p:nvPr/>
        </p:nvSpPr>
        <p:spPr bwMode="auto">
          <a:xfrm>
            <a:off x="7143750" y="5607993"/>
            <a:ext cx="2895600" cy="34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41" tIns="43517" rIns="87041" bIns="43517" anchor="ctr"/>
          <a:lstStyle/>
          <a:p>
            <a:pPr algn="ctr" defTabSz="871538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7143750" y="5607993"/>
            <a:ext cx="2895600" cy="343306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7143750" y="5607993"/>
            <a:ext cx="2895600" cy="343306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0" name="Pentagon 49"/>
          <p:cNvSpPr/>
          <p:nvPr/>
        </p:nvSpPr>
        <p:spPr>
          <a:xfrm>
            <a:off x="1514475" y="2082825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2"/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Europe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Pentagon 51"/>
          <p:cNvSpPr/>
          <p:nvPr/>
        </p:nvSpPr>
        <p:spPr>
          <a:xfrm>
            <a:off x="1514475" y="1375056"/>
            <a:ext cx="3213100" cy="641350"/>
          </a:xfrm>
          <a:prstGeom prst="homePlat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base">
              <a:spcBef>
                <a:spcPts val="200"/>
              </a:spcBef>
              <a:spcAft>
                <a:spcPts val="200"/>
              </a:spcAft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GB" sz="1400" b="1" dirty="0" smtClean="0">
                <a:solidFill>
                  <a:srgbClr val="FFFFFF"/>
                </a:solidFill>
              </a:rPr>
              <a:t>UK</a:t>
            </a:r>
            <a:endParaRPr lang="en-GB" sz="1400" b="1" dirty="0">
              <a:solidFill>
                <a:srgbClr val="FFFFFF"/>
              </a:solidFill>
            </a:endParaRPr>
          </a:p>
        </p:txBody>
      </p:sp>
      <p:sp>
        <p:nvSpPr>
          <p:cNvPr id="54" name="Pentagon 53"/>
          <p:cNvSpPr/>
          <p:nvPr/>
        </p:nvSpPr>
        <p:spPr>
          <a:xfrm>
            <a:off x="1514475" y="3533801"/>
            <a:ext cx="2133600" cy="700087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4"/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China smart leak detection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00601" y="1357338"/>
            <a:ext cx="5832475" cy="4879975"/>
          </a:xfrm>
          <a:prstGeom prst="rect">
            <a:avLst/>
          </a:prstGeom>
          <a:noFill/>
          <a:ln w="12700">
            <a:solidFill>
              <a:srgbClr val="A30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ts val="900"/>
              </a:spcBef>
              <a:spcAft>
                <a:spcPts val="900"/>
              </a:spcAft>
              <a:buClr>
                <a:srgbClr val="A30197"/>
              </a:buClr>
              <a:defRPr/>
            </a:pPr>
            <a:endParaRPr lang="en-GB" sz="1200" b="1" dirty="0">
              <a:solidFill>
                <a:srgbClr val="A30197"/>
              </a:solidFill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1514475" y="2815456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3"/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Middle East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78913" name="TextBox 56"/>
          <p:cNvSpPr txBox="1">
            <a:spLocks noChangeArrowheads="1"/>
          </p:cNvSpPr>
          <p:nvPr/>
        </p:nvSpPr>
        <p:spPr bwMode="auto">
          <a:xfrm>
            <a:off x="4889500" y="6029351"/>
            <a:ext cx="24320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700">
                <a:solidFill>
                  <a:srgbClr val="000000"/>
                </a:solidFill>
              </a:rPr>
              <a:t>Source: […]</a:t>
            </a:r>
          </a:p>
        </p:txBody>
      </p:sp>
      <p:sp>
        <p:nvSpPr>
          <p:cNvPr id="30" name="Pentagon 29"/>
          <p:cNvSpPr/>
          <p:nvPr/>
        </p:nvSpPr>
        <p:spPr>
          <a:xfrm>
            <a:off x="1514475" y="4309443"/>
            <a:ext cx="2133600" cy="700087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5"/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Smart cities in China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37" name="TextBox 4"/>
          <p:cNvSpPr txBox="1">
            <a:spLocks noChangeArrowheads="1"/>
          </p:cNvSpPr>
          <p:nvPr/>
        </p:nvSpPr>
        <p:spPr bwMode="auto">
          <a:xfrm>
            <a:off x="1427164" y="457201"/>
            <a:ext cx="53971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000000"/>
                </a:solidFill>
              </a:rPr>
              <a:t>Secure yet Open Data Architecture (SODA)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07694" y="916036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>
                <a:solidFill>
                  <a:schemeClr val="tx1"/>
                </a:solidFill>
              </a:rPr>
              <a:t>A stable, secure, layered data management platform with an open data API</a:t>
            </a:r>
          </a:p>
        </p:txBody>
      </p:sp>
      <p:pic>
        <p:nvPicPr>
          <p:cNvPr id="19" name="Picture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24" y="1995604"/>
            <a:ext cx="2721601" cy="170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n 3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34860" y="3883844"/>
            <a:ext cx="2614065" cy="206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4872039" y="1878958"/>
            <a:ext cx="2962821" cy="3709962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Protecting water sources</a:t>
            </a:r>
            <a:endParaRPr lang="en-GB" sz="1400" b="1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Reservoirs and ground water supplies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Monitoring and predictive services</a:t>
            </a: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Protecting water distribution networks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Smart leak detection and network monitoring systems</a:t>
            </a:r>
            <a:endParaRPr lang="en-GB" sz="1000" b="1" dirty="0" smtClean="0">
              <a:solidFill>
                <a:srgbClr val="000000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Real-time decision support systems protecting the network</a:t>
            </a:r>
            <a:endParaRPr lang="en-GB" sz="1000" b="1" dirty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Meeting demand</a:t>
            </a:r>
            <a:endParaRPr lang="en-GB" sz="1400" b="1" baseline="30000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Monitoring and predicting water demand</a:t>
            </a:r>
            <a:endParaRPr lang="en-GB" sz="1000" b="1" dirty="0">
              <a:solidFill>
                <a:srgbClr val="000000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Consumer engagement tools, adaptive pricing, billing and gaming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72039" y="1412900"/>
            <a:ext cx="5595937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Clr>
                <a:srgbClr val="A30198"/>
              </a:buClr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Management of full water chain at utility in the UK</a:t>
            </a:r>
            <a:endParaRPr lang="en-GB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D1627918-D0AC-4453-99AC-B252FC1BF0EE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12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50" name="Pentagon 49"/>
          <p:cNvSpPr/>
          <p:nvPr/>
        </p:nvSpPr>
        <p:spPr>
          <a:xfrm>
            <a:off x="1516720" y="1375056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/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UK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Pentagon 51"/>
          <p:cNvSpPr/>
          <p:nvPr/>
        </p:nvSpPr>
        <p:spPr>
          <a:xfrm>
            <a:off x="1514475" y="2087960"/>
            <a:ext cx="3213100" cy="641350"/>
          </a:xfrm>
          <a:prstGeom prst="homePlat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base">
              <a:spcBef>
                <a:spcPts val="200"/>
              </a:spcBef>
              <a:spcAft>
                <a:spcPts val="200"/>
              </a:spcAft>
              <a:buClr>
                <a:srgbClr val="FFFFFF"/>
              </a:buClr>
              <a:buFont typeface="+mj-lt"/>
              <a:buAutoNum type="arabicPeriod" startAt="2"/>
              <a:defRPr/>
            </a:pPr>
            <a:r>
              <a:rPr lang="en-GB" sz="1400" b="1" dirty="0" smtClean="0">
                <a:solidFill>
                  <a:srgbClr val="FFFFFF"/>
                </a:solidFill>
              </a:rPr>
              <a:t>Europe</a:t>
            </a:r>
            <a:endParaRPr lang="en-GB" sz="1400" b="1" dirty="0">
              <a:solidFill>
                <a:srgbClr val="FFFFFF"/>
              </a:solidFill>
            </a:endParaRPr>
          </a:p>
        </p:txBody>
      </p:sp>
      <p:sp>
        <p:nvSpPr>
          <p:cNvPr id="54" name="Pentagon 53"/>
          <p:cNvSpPr/>
          <p:nvPr/>
        </p:nvSpPr>
        <p:spPr>
          <a:xfrm>
            <a:off x="1514475" y="3533801"/>
            <a:ext cx="2133600" cy="700087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4"/>
              <a:defRPr/>
            </a:pPr>
            <a:r>
              <a:rPr lang="en-GB" sz="1000" b="1" dirty="0">
                <a:solidFill>
                  <a:srgbClr val="FF0000"/>
                </a:solidFill>
              </a:rPr>
              <a:t>China smart leak detection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00601" y="1357338"/>
            <a:ext cx="5832475" cy="4879975"/>
          </a:xfrm>
          <a:prstGeom prst="rect">
            <a:avLst/>
          </a:prstGeom>
          <a:noFill/>
          <a:ln w="12700">
            <a:solidFill>
              <a:srgbClr val="A30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ts val="900"/>
              </a:spcBef>
              <a:spcAft>
                <a:spcPts val="900"/>
              </a:spcAft>
              <a:buClr>
                <a:srgbClr val="A30197"/>
              </a:buClr>
              <a:defRPr/>
            </a:pPr>
            <a:endParaRPr lang="en-GB" sz="1200" b="1" dirty="0">
              <a:solidFill>
                <a:srgbClr val="A30197"/>
              </a:solidFill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1514475" y="2815456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3"/>
              <a:defRPr/>
            </a:pPr>
            <a:r>
              <a:rPr lang="en-GB" sz="1000" b="1" dirty="0">
                <a:solidFill>
                  <a:srgbClr val="FF0000"/>
                </a:solidFill>
              </a:rPr>
              <a:t>Middle East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872039" y="1412900"/>
            <a:ext cx="5595937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Clr>
                <a:srgbClr val="A30198"/>
              </a:buClr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Management of full water chain at utility in Portugal</a:t>
            </a:r>
            <a:endParaRPr lang="en-GB" sz="1400" b="1" dirty="0">
              <a:solidFill>
                <a:srgbClr val="000000"/>
              </a:solidFill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1514475" y="4309443"/>
            <a:ext cx="2133600" cy="700087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5"/>
              <a:defRPr/>
            </a:pPr>
            <a:r>
              <a:rPr lang="en-GB" sz="1000" b="1" dirty="0">
                <a:solidFill>
                  <a:srgbClr val="FF0000"/>
                </a:solidFill>
              </a:rPr>
              <a:t>Smart cities in China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1427164" y="457201"/>
            <a:ext cx="53971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000000"/>
                </a:solidFill>
              </a:rPr>
              <a:t>Secure yet Open Data Architecture (SODA)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07694" y="916036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>
                <a:solidFill>
                  <a:schemeClr val="tx1"/>
                </a:solidFill>
              </a:rPr>
              <a:t>A stable, secure, layered data management platform with an open data API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72039" y="1878958"/>
            <a:ext cx="2962821" cy="3709962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Protecting water sources</a:t>
            </a:r>
            <a:endParaRPr lang="en-GB" sz="1400" b="1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Reservoirs and ground water supplies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Monitoring and predictive services</a:t>
            </a: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Protecting water distribution networks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Smart leak detection and network monitoring systems</a:t>
            </a:r>
            <a:endParaRPr lang="en-GB" sz="1000" b="1" dirty="0" smtClean="0">
              <a:solidFill>
                <a:srgbClr val="000000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Real-time decision support systems protecting the network</a:t>
            </a:r>
            <a:endParaRPr lang="en-GB" sz="1000" b="1" dirty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Meeting demand</a:t>
            </a:r>
            <a:endParaRPr lang="en-GB" sz="1400" b="1" baseline="30000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Monitoring and predicting water demand</a:t>
            </a:r>
            <a:endParaRPr lang="en-GB" sz="1000" b="1" dirty="0">
              <a:solidFill>
                <a:srgbClr val="000000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Consumer engagement tools, adaptive pricing, billing and gaming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endParaRPr lang="en-GB" sz="1100" dirty="0">
              <a:solidFill>
                <a:srgbClr val="000000"/>
              </a:solidFill>
            </a:endParaRPr>
          </a:p>
        </p:txBody>
      </p:sp>
      <p:pic>
        <p:nvPicPr>
          <p:cNvPr id="19" name="Picture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298" y="1926967"/>
            <a:ext cx="2561678" cy="184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298" y="3976956"/>
            <a:ext cx="2561678" cy="1955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3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D1627918-D0AC-4453-99AC-B252FC1BF0EE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13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7143750" y="5607993"/>
            <a:ext cx="2895600" cy="343306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7143750" y="5607993"/>
            <a:ext cx="2895600" cy="343306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0" name="Pentagon 49"/>
          <p:cNvSpPr/>
          <p:nvPr/>
        </p:nvSpPr>
        <p:spPr>
          <a:xfrm>
            <a:off x="1514475" y="2082825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2"/>
              <a:defRPr/>
            </a:pPr>
            <a:r>
              <a:rPr lang="en-GB" sz="1000" b="1" dirty="0">
                <a:solidFill>
                  <a:srgbClr val="FF0000"/>
                </a:solidFill>
              </a:rPr>
              <a:t>Europe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54" name="Pentagon 53"/>
          <p:cNvSpPr/>
          <p:nvPr/>
        </p:nvSpPr>
        <p:spPr>
          <a:xfrm>
            <a:off x="1514475" y="3533801"/>
            <a:ext cx="2133600" cy="700087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4"/>
              <a:defRPr/>
            </a:pPr>
            <a:r>
              <a:rPr lang="en-GB" sz="1000" b="1" dirty="0">
                <a:solidFill>
                  <a:srgbClr val="FF0000"/>
                </a:solidFill>
              </a:rPr>
              <a:t>China smart leak detection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00601" y="1357338"/>
            <a:ext cx="5832475" cy="4879975"/>
          </a:xfrm>
          <a:prstGeom prst="rect">
            <a:avLst/>
          </a:prstGeom>
          <a:noFill/>
          <a:ln w="12700">
            <a:solidFill>
              <a:srgbClr val="A30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ts val="900"/>
              </a:spcBef>
              <a:spcAft>
                <a:spcPts val="900"/>
              </a:spcAft>
              <a:buClr>
                <a:srgbClr val="A30197"/>
              </a:buClr>
              <a:defRPr/>
            </a:pPr>
            <a:endParaRPr lang="en-GB" sz="1200" b="1" dirty="0">
              <a:solidFill>
                <a:srgbClr val="A30197"/>
              </a:solidFill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1514475" y="4309443"/>
            <a:ext cx="2133600" cy="700087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5"/>
              <a:defRPr/>
            </a:pPr>
            <a:r>
              <a:rPr lang="en-GB" sz="1000" b="1" dirty="0">
                <a:solidFill>
                  <a:srgbClr val="FF0000"/>
                </a:solidFill>
              </a:rPr>
              <a:t>Smart cities in China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33" name="TextBox 4"/>
          <p:cNvSpPr txBox="1">
            <a:spLocks noChangeArrowheads="1"/>
          </p:cNvSpPr>
          <p:nvPr/>
        </p:nvSpPr>
        <p:spPr bwMode="auto">
          <a:xfrm>
            <a:off x="1427164" y="457201"/>
            <a:ext cx="53971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000000"/>
                </a:solidFill>
              </a:rPr>
              <a:t>Secure yet Open Data Architecture (SODA)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07694" y="916036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>
                <a:solidFill>
                  <a:schemeClr val="tx1"/>
                </a:solidFill>
              </a:rPr>
              <a:t>A stable, secure, layered data management platform with an open data API</a:t>
            </a:r>
          </a:p>
        </p:txBody>
      </p:sp>
      <p:sp>
        <p:nvSpPr>
          <p:cNvPr id="21" name="Pentagon 20"/>
          <p:cNvSpPr/>
          <p:nvPr/>
        </p:nvSpPr>
        <p:spPr>
          <a:xfrm>
            <a:off x="1514475" y="2809503"/>
            <a:ext cx="3213100" cy="641350"/>
          </a:xfrm>
          <a:prstGeom prst="homePlat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base">
              <a:spcBef>
                <a:spcPts val="200"/>
              </a:spcBef>
              <a:spcAft>
                <a:spcPts val="200"/>
              </a:spcAft>
              <a:buClr>
                <a:srgbClr val="FFFFFF"/>
              </a:buClr>
              <a:buFont typeface="+mj-lt"/>
              <a:buAutoNum type="arabicPeriod" startAt="3"/>
              <a:defRPr/>
            </a:pPr>
            <a:r>
              <a:rPr lang="en-GB" sz="1400" b="1" dirty="0" smtClean="0">
                <a:solidFill>
                  <a:srgbClr val="FFFFFF"/>
                </a:solidFill>
              </a:rPr>
              <a:t>Middle East</a:t>
            </a:r>
            <a:endParaRPr lang="en-GB" sz="1400" b="1" dirty="0">
              <a:solidFill>
                <a:srgbClr val="FFFFFF"/>
              </a:solidFill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1514475" y="1374824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/>
              <a:defRPr/>
            </a:pPr>
            <a:r>
              <a:rPr lang="en-US" sz="1000" b="1" dirty="0" smtClean="0">
                <a:solidFill>
                  <a:srgbClr val="FF0000"/>
                </a:solidFill>
              </a:rPr>
              <a:t>UK</a:t>
            </a:r>
            <a:endParaRPr lang="en-US" sz="1000" b="1" dirty="0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4872039" y="1412900"/>
            <a:ext cx="5595937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Clr>
                <a:srgbClr val="A30198"/>
              </a:buClr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Management of full water chain at utility in the Middle East</a:t>
            </a:r>
            <a:endParaRPr lang="en-GB" sz="1400" b="1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72039" y="1878958"/>
            <a:ext cx="2962821" cy="344302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Protecting water sources</a:t>
            </a:r>
            <a:endParaRPr lang="en-GB" sz="1400" b="1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Water Quality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Water supply</a:t>
            </a: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Protecting water distribution networks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Smart leak detection and network monitoring systems</a:t>
            </a:r>
            <a:endParaRPr lang="en-GB" sz="1000" b="1" dirty="0" smtClean="0">
              <a:solidFill>
                <a:srgbClr val="000000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Real-time decision support and network control systems</a:t>
            </a:r>
            <a:endParaRPr lang="en-GB" sz="1000" b="1" dirty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Water Quality</a:t>
            </a:r>
            <a:endParaRPr lang="en-GB" sz="1400" b="1" baseline="30000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Maintaining water quality</a:t>
            </a:r>
            <a:endParaRPr lang="en-GB" sz="1000" b="1" dirty="0">
              <a:solidFill>
                <a:srgbClr val="000000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Identifying risks and working with environmental agency systems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endParaRPr lang="en-GB" sz="1100" dirty="0">
              <a:solidFill>
                <a:srgbClr val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969419" y="2349937"/>
            <a:ext cx="2529097" cy="2894776"/>
            <a:chOff x="0" y="0"/>
            <a:chExt cx="4832283" cy="5064937"/>
          </a:xfrm>
        </p:grpSpPr>
        <p:sp>
          <p:nvSpPr>
            <p:cNvPr id="25" name="Rectangle 24"/>
            <p:cNvSpPr/>
            <p:nvPr/>
          </p:nvSpPr>
          <p:spPr>
            <a:xfrm>
              <a:off x="4764989" y="4612587"/>
              <a:ext cx="67294" cy="1978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979170" marR="455930" indent="-2349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b="1">
                  <a:solidFill>
                    <a:srgbClr val="000000"/>
                  </a:solidFill>
                  <a:effectLst/>
                  <a:latin typeface="Lucida Fax" panose="02060602050505020204" pitchFamily="18" charset="0"/>
                  <a:ea typeface="Lucida Fax" panose="02060602050505020204" pitchFamily="18" charset="0"/>
                  <a:cs typeface="Lucida Fax" panose="02060602050505020204" pitchFamily="18" charset="0"/>
                </a:rPr>
                <a:t> </a:t>
              </a:r>
              <a:endParaRPr lang="en-GB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Shape 13466"/>
            <p:cNvSpPr/>
            <p:nvPr/>
          </p:nvSpPr>
          <p:spPr>
            <a:xfrm>
              <a:off x="0" y="4745327"/>
              <a:ext cx="4764913" cy="9144"/>
            </a:xfrm>
            <a:custGeom>
              <a:avLst/>
              <a:gdLst/>
              <a:ahLst/>
              <a:cxnLst/>
              <a:rect l="0" t="0" r="0" b="0"/>
              <a:pathLst>
                <a:path w="4764913" h="9144">
                  <a:moveTo>
                    <a:pt x="0" y="0"/>
                  </a:moveTo>
                  <a:lnTo>
                    <a:pt x="4764913" y="0"/>
                  </a:lnTo>
                  <a:lnTo>
                    <a:pt x="4764913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4867095"/>
              <a:ext cx="67294" cy="1978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979170" marR="455930" indent="-2349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b="1">
                  <a:solidFill>
                    <a:srgbClr val="000000"/>
                  </a:solidFill>
                  <a:effectLst/>
                  <a:latin typeface="Lucida Fax" panose="02060602050505020204" pitchFamily="18" charset="0"/>
                  <a:ea typeface="Lucida Fax" panose="02060602050505020204" pitchFamily="18" charset="0"/>
                  <a:cs typeface="Lucida Fax" panose="02060602050505020204" pitchFamily="18" charset="0"/>
                </a:rPr>
                <a:t> </a:t>
              </a:r>
              <a:endParaRPr lang="en-GB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8" name="Picture 2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9126" y="0"/>
              <a:ext cx="4727677" cy="473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70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D1627918-D0AC-4453-99AC-B252FC1BF0EE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14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8851" name="Footer Placeholder 1"/>
          <p:cNvSpPr txBox="1">
            <a:spLocks noGrp="1"/>
          </p:cNvSpPr>
          <p:nvPr/>
        </p:nvSpPr>
        <p:spPr bwMode="auto">
          <a:xfrm>
            <a:off x="7143750" y="5607993"/>
            <a:ext cx="2895600" cy="34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41" tIns="43517" rIns="87041" bIns="43517" anchor="ctr"/>
          <a:lstStyle/>
          <a:p>
            <a:pPr algn="ctr" defTabSz="871538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7143750" y="5607993"/>
            <a:ext cx="2895600" cy="343306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7143750" y="5607993"/>
            <a:ext cx="2895600" cy="343306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0" name="Pentagon 49"/>
          <p:cNvSpPr/>
          <p:nvPr/>
        </p:nvSpPr>
        <p:spPr>
          <a:xfrm>
            <a:off x="1514475" y="2082825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2"/>
              <a:defRPr/>
            </a:pPr>
            <a:r>
              <a:rPr lang="en-GB" sz="1000" b="1" dirty="0">
                <a:solidFill>
                  <a:srgbClr val="FF0000"/>
                </a:solidFill>
              </a:rPr>
              <a:t>Europe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Pentagon 51"/>
          <p:cNvSpPr/>
          <p:nvPr/>
        </p:nvSpPr>
        <p:spPr>
          <a:xfrm>
            <a:off x="1512396" y="3549597"/>
            <a:ext cx="3213100" cy="641350"/>
          </a:xfrm>
          <a:prstGeom prst="homePlat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base">
              <a:spcBef>
                <a:spcPts val="200"/>
              </a:spcBef>
              <a:spcAft>
                <a:spcPts val="200"/>
              </a:spcAft>
              <a:buClr>
                <a:srgbClr val="FFFFFF"/>
              </a:buClr>
              <a:buFont typeface="+mj-lt"/>
              <a:buAutoNum type="arabicPeriod" startAt="4"/>
              <a:defRPr/>
            </a:pPr>
            <a:r>
              <a:rPr lang="en-GB" sz="1400" b="1" dirty="0" smtClean="0">
                <a:solidFill>
                  <a:srgbClr val="FFFFFF"/>
                </a:solidFill>
              </a:rPr>
              <a:t>China Smart leak detection</a:t>
            </a:r>
            <a:endParaRPr lang="en-GB" sz="1400" b="1" dirty="0">
              <a:solidFill>
                <a:srgbClr val="FFFFFF"/>
              </a:solidFill>
            </a:endParaRPr>
          </a:p>
        </p:txBody>
      </p:sp>
      <p:sp>
        <p:nvSpPr>
          <p:cNvPr id="54" name="Pentagon 53"/>
          <p:cNvSpPr/>
          <p:nvPr/>
        </p:nvSpPr>
        <p:spPr>
          <a:xfrm>
            <a:off x="1514475" y="1357338"/>
            <a:ext cx="2133600" cy="631503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/>
              <a:defRPr/>
            </a:pPr>
            <a:r>
              <a:rPr lang="en-GB" sz="1000" b="1" u="sng" dirty="0" smtClean="0">
                <a:solidFill>
                  <a:srgbClr val="FF0000"/>
                </a:solidFill>
              </a:rPr>
              <a:t>UK</a:t>
            </a:r>
            <a:endParaRPr lang="en-US" sz="900" b="1" u="sng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00601" y="1357338"/>
            <a:ext cx="5832475" cy="4879975"/>
          </a:xfrm>
          <a:prstGeom prst="rect">
            <a:avLst/>
          </a:prstGeom>
          <a:noFill/>
          <a:ln w="12700">
            <a:solidFill>
              <a:srgbClr val="A30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ts val="900"/>
              </a:spcBef>
              <a:spcAft>
                <a:spcPts val="900"/>
              </a:spcAft>
              <a:buClr>
                <a:srgbClr val="A30197"/>
              </a:buClr>
              <a:defRPr/>
            </a:pPr>
            <a:endParaRPr lang="en-GB" sz="1200" b="1" dirty="0">
              <a:solidFill>
                <a:srgbClr val="A30197"/>
              </a:solidFill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1514475" y="2815456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3"/>
              <a:defRPr/>
            </a:pPr>
            <a:r>
              <a:rPr lang="en-GB" sz="1000" b="1" dirty="0">
                <a:solidFill>
                  <a:srgbClr val="FF0000"/>
                </a:solidFill>
              </a:rPr>
              <a:t>Middle East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1514475" y="4309443"/>
            <a:ext cx="2133600" cy="700087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5"/>
              <a:defRPr/>
            </a:pPr>
            <a:r>
              <a:rPr lang="en-GB" sz="1000" b="1" dirty="0">
                <a:solidFill>
                  <a:srgbClr val="FF0000"/>
                </a:solidFill>
              </a:rPr>
              <a:t>Smart cities in China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33" name="TextBox 4"/>
          <p:cNvSpPr txBox="1">
            <a:spLocks noChangeArrowheads="1"/>
          </p:cNvSpPr>
          <p:nvPr/>
        </p:nvSpPr>
        <p:spPr bwMode="auto">
          <a:xfrm>
            <a:off x="1427164" y="457201"/>
            <a:ext cx="53971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000000"/>
                </a:solidFill>
              </a:rPr>
              <a:t>Secure yet Open Data Architecture (SODA)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07694" y="916036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>
                <a:solidFill>
                  <a:schemeClr val="tx1"/>
                </a:solidFill>
              </a:rPr>
              <a:t>A stable, secure, layered data management platform with an open data API</a:t>
            </a:r>
          </a:p>
        </p:txBody>
      </p:sp>
      <p:pic>
        <p:nvPicPr>
          <p:cNvPr id="21" name="Picture 2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/>
          <p:cNvSpPr/>
          <p:nvPr/>
        </p:nvSpPr>
        <p:spPr>
          <a:xfrm>
            <a:off x="4872039" y="1412900"/>
            <a:ext cx="5595937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Clr>
                <a:srgbClr val="A30198"/>
              </a:buClr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Smart leak detection in China</a:t>
            </a:r>
            <a:endParaRPr lang="en-GB" sz="1400" b="1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72039" y="1878958"/>
            <a:ext cx="2962821" cy="344302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Low cost automated leak detection</a:t>
            </a:r>
            <a:endParaRPr lang="en-GB" sz="1400" b="1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Rapidly locate leaks automatically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Work with field engineers</a:t>
            </a: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Reporting services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Keep departments updated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Information where it’s needed</a:t>
            </a:r>
            <a:endParaRPr lang="en-GB" sz="1000" b="1" dirty="0" smtClean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Rich monitoring</a:t>
            </a:r>
            <a:endParaRPr lang="en-GB" sz="1400" b="1" baseline="30000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Real time monitoring and live views.</a:t>
            </a:r>
            <a:endParaRPr lang="en-GB" sz="1000" b="1" dirty="0">
              <a:solidFill>
                <a:srgbClr val="000000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Flow and pressure data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Water quality data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endParaRPr lang="en-GB" sz="11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297" y="2555130"/>
            <a:ext cx="2586309" cy="16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0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D1627918-D0AC-4453-99AC-B252FC1BF0EE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15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50" name="Pentagon 49"/>
          <p:cNvSpPr/>
          <p:nvPr/>
        </p:nvSpPr>
        <p:spPr>
          <a:xfrm>
            <a:off x="1514475" y="2082825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2"/>
              <a:defRPr/>
            </a:pPr>
            <a:r>
              <a:rPr lang="en-GB" sz="1000" b="1" dirty="0">
                <a:solidFill>
                  <a:srgbClr val="FF0000"/>
                </a:solidFill>
              </a:rPr>
              <a:t>Europe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54" name="Pentagon 53"/>
          <p:cNvSpPr/>
          <p:nvPr/>
        </p:nvSpPr>
        <p:spPr>
          <a:xfrm>
            <a:off x="1514475" y="1357338"/>
            <a:ext cx="2133600" cy="631503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/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UK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00601" y="1357338"/>
            <a:ext cx="5832475" cy="4879975"/>
          </a:xfrm>
          <a:prstGeom prst="rect">
            <a:avLst/>
          </a:prstGeom>
          <a:noFill/>
          <a:ln w="12700">
            <a:solidFill>
              <a:srgbClr val="A30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ts val="900"/>
              </a:spcBef>
              <a:spcAft>
                <a:spcPts val="900"/>
              </a:spcAft>
              <a:buClr>
                <a:srgbClr val="A30197"/>
              </a:buClr>
              <a:defRPr/>
            </a:pPr>
            <a:endParaRPr lang="en-GB" sz="1200" b="1" dirty="0">
              <a:solidFill>
                <a:srgbClr val="A30197"/>
              </a:solidFill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1514475" y="2815456"/>
            <a:ext cx="2133600" cy="641350"/>
          </a:xfrm>
          <a:prstGeom prst="homePlate">
            <a:avLst/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3"/>
              <a:defRPr/>
            </a:pPr>
            <a:r>
              <a:rPr lang="en-GB" sz="1000" b="1" dirty="0">
                <a:solidFill>
                  <a:srgbClr val="FF0000"/>
                </a:solidFill>
              </a:rPr>
              <a:t>Middle East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TextBox 4"/>
          <p:cNvSpPr txBox="1">
            <a:spLocks noChangeArrowheads="1"/>
          </p:cNvSpPr>
          <p:nvPr/>
        </p:nvSpPr>
        <p:spPr bwMode="auto">
          <a:xfrm>
            <a:off x="1427164" y="457201"/>
            <a:ext cx="53971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000000"/>
                </a:solidFill>
              </a:rPr>
              <a:t>Secure yet Open Data Architecture (SODA)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07694" y="916036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>
                <a:solidFill>
                  <a:schemeClr val="tx1"/>
                </a:solidFill>
              </a:rPr>
              <a:t>A stable, secure, layered data management platform with an open data API</a:t>
            </a:r>
          </a:p>
        </p:txBody>
      </p:sp>
      <p:sp>
        <p:nvSpPr>
          <p:cNvPr id="25" name="Pentagon 24"/>
          <p:cNvSpPr/>
          <p:nvPr/>
        </p:nvSpPr>
        <p:spPr>
          <a:xfrm>
            <a:off x="1512396" y="4293096"/>
            <a:ext cx="3213100" cy="641350"/>
          </a:xfrm>
          <a:prstGeom prst="homePlat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base">
              <a:spcBef>
                <a:spcPts val="200"/>
              </a:spcBef>
              <a:spcAft>
                <a:spcPts val="200"/>
              </a:spcAft>
              <a:buClr>
                <a:srgbClr val="FFFFFF"/>
              </a:buClr>
              <a:buFont typeface="+mj-lt"/>
              <a:buAutoNum type="arabicPeriod" startAt="4"/>
              <a:defRPr/>
            </a:pPr>
            <a:r>
              <a:rPr lang="en-GB" sz="1400" b="1" dirty="0" smtClean="0">
                <a:solidFill>
                  <a:srgbClr val="FFFFFF"/>
                </a:solidFill>
              </a:rPr>
              <a:t>Smart cities in China</a:t>
            </a:r>
            <a:endParaRPr lang="en-GB" sz="1400" b="1" dirty="0">
              <a:solidFill>
                <a:srgbClr val="FFFFFF"/>
              </a:solidFill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1514475" y="3553195"/>
            <a:ext cx="2133600" cy="636443"/>
          </a:xfrm>
          <a:prstGeom prst="homePlate">
            <a:avLst>
              <a:gd name="adj" fmla="val 47355"/>
            </a:avLst>
          </a:prstGeom>
          <a:solidFill>
            <a:schemeClr val="bg1">
              <a:alpha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indent="-228600" fontAlgn="base"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+mj-lt"/>
              <a:buAutoNum type="arabicPeriod" startAt="4"/>
              <a:defRPr/>
            </a:pPr>
            <a:r>
              <a:rPr lang="en-GB" sz="1000" b="1" dirty="0">
                <a:solidFill>
                  <a:srgbClr val="FF0000"/>
                </a:solidFill>
              </a:rPr>
              <a:t>China smart leak detection</a:t>
            </a:r>
            <a:endParaRPr lang="en-US" sz="9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/>
          <p:cNvSpPr/>
          <p:nvPr/>
        </p:nvSpPr>
        <p:spPr>
          <a:xfrm>
            <a:off x="4872039" y="1412900"/>
            <a:ext cx="5595937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Clr>
                <a:srgbClr val="A30198"/>
              </a:buClr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Food Quality, energy with China State Grid and more</a:t>
            </a:r>
            <a:endParaRPr lang="en-GB" sz="1400" b="1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72039" y="1878958"/>
            <a:ext cx="2962821" cy="344302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Wind farms</a:t>
            </a:r>
            <a:endParaRPr lang="en-GB" sz="1400" b="1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Monitoring the wind field around wind farms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Real-time configuration of turbines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US" sz="1000" b="1" dirty="0" smtClean="0">
                <a:solidFill>
                  <a:srgbClr val="000000"/>
                </a:solidFill>
              </a:rPr>
              <a:t>Increased energy production, reduced strain</a:t>
            </a:r>
            <a:endParaRPr lang="en-US" sz="1000" b="1" dirty="0" smtClean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Food Quality</a:t>
            </a: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Remote monitoring of food production and distribution</a:t>
            </a:r>
            <a:endParaRPr lang="en-GB" sz="1000" b="1" dirty="0" smtClean="0">
              <a:solidFill>
                <a:srgbClr val="000000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Automated alerts of safety issues</a:t>
            </a:r>
            <a:endParaRPr lang="en-GB" sz="1000" b="1" dirty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A30197"/>
                </a:solidFill>
              </a:rPr>
              <a:t>Manufacturing</a:t>
            </a:r>
            <a:endParaRPr lang="en-GB" sz="1400" b="1" baseline="30000" dirty="0">
              <a:solidFill>
                <a:srgbClr val="A30197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Working with meter manufacturers to drive up quality and improve security</a:t>
            </a:r>
            <a:endParaRPr lang="en-GB" sz="1000" b="1" dirty="0">
              <a:solidFill>
                <a:srgbClr val="000000"/>
              </a:solidFill>
            </a:endParaRPr>
          </a:p>
          <a:p>
            <a:pPr marL="447675" lvl="1" indent="-171450">
              <a:lnSpc>
                <a:spcPts val="1700"/>
              </a:lnSpc>
              <a:spcBef>
                <a:spcPts val="100"/>
              </a:spcBef>
              <a:spcAft>
                <a:spcPts val="100"/>
              </a:spcAft>
              <a:buClr>
                <a:srgbClr val="A30198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000" b="1" dirty="0" smtClean="0">
                <a:solidFill>
                  <a:srgbClr val="000000"/>
                </a:solidFill>
              </a:rPr>
              <a:t>Working with partners to support local business to tackle national challenges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lnSpc>
                <a:spcPts val="1700"/>
              </a:lnSpc>
              <a:spcBef>
                <a:spcPts val="600"/>
              </a:spcBef>
              <a:spcAft>
                <a:spcPts val="150"/>
              </a:spcAft>
              <a:buClr>
                <a:srgbClr val="A30198"/>
              </a:buClr>
              <a:buFont typeface="Arial" pitchFamily="34" charset="0"/>
              <a:buChar char="•"/>
              <a:defRPr/>
            </a:pPr>
            <a:endParaRPr lang="en-GB" sz="1100" dirty="0">
              <a:solidFill>
                <a:srgbClr val="00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969419" y="2349937"/>
            <a:ext cx="2529097" cy="2894776"/>
            <a:chOff x="0" y="0"/>
            <a:chExt cx="4832283" cy="5064937"/>
          </a:xfrm>
        </p:grpSpPr>
        <p:sp>
          <p:nvSpPr>
            <p:cNvPr id="43" name="Rectangle 42"/>
            <p:cNvSpPr/>
            <p:nvPr/>
          </p:nvSpPr>
          <p:spPr>
            <a:xfrm>
              <a:off x="4764989" y="4612587"/>
              <a:ext cx="67294" cy="1978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979170" marR="455930" indent="-2349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b="1">
                  <a:solidFill>
                    <a:srgbClr val="000000"/>
                  </a:solidFill>
                  <a:effectLst/>
                  <a:latin typeface="Lucida Fax" panose="02060602050505020204" pitchFamily="18" charset="0"/>
                  <a:ea typeface="Lucida Fax" panose="02060602050505020204" pitchFamily="18" charset="0"/>
                  <a:cs typeface="Lucida Fax" panose="02060602050505020204" pitchFamily="18" charset="0"/>
                </a:rPr>
                <a:t> </a:t>
              </a:r>
              <a:endParaRPr lang="en-GB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Shape 13466"/>
            <p:cNvSpPr/>
            <p:nvPr/>
          </p:nvSpPr>
          <p:spPr>
            <a:xfrm>
              <a:off x="0" y="4745327"/>
              <a:ext cx="4764913" cy="9144"/>
            </a:xfrm>
            <a:custGeom>
              <a:avLst/>
              <a:gdLst/>
              <a:ahLst/>
              <a:cxnLst/>
              <a:rect l="0" t="0" r="0" b="0"/>
              <a:pathLst>
                <a:path w="4764913" h="9144">
                  <a:moveTo>
                    <a:pt x="0" y="0"/>
                  </a:moveTo>
                  <a:lnTo>
                    <a:pt x="4764913" y="0"/>
                  </a:lnTo>
                  <a:lnTo>
                    <a:pt x="4764913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0" y="4867095"/>
              <a:ext cx="67294" cy="1978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979170" marR="455930" indent="-2349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b="1">
                  <a:solidFill>
                    <a:srgbClr val="000000"/>
                  </a:solidFill>
                  <a:effectLst/>
                  <a:latin typeface="Lucida Fax" panose="02060602050505020204" pitchFamily="18" charset="0"/>
                  <a:ea typeface="Lucida Fax" panose="02060602050505020204" pitchFamily="18" charset="0"/>
                  <a:cs typeface="Lucida Fax" panose="02060602050505020204" pitchFamily="18" charset="0"/>
                </a:rPr>
                <a:t> </a:t>
              </a:r>
              <a:endParaRPr lang="en-GB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9" name="Picture 4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9126" y="0"/>
              <a:ext cx="4727677" cy="473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27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2482" y="547008"/>
            <a:ext cx="790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HelveticaNeueLT Std" pitchFamily="34" charset="0"/>
              </a:rPr>
              <a:t>Red Skies - offering something completely different to the competition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1143000" y="404664"/>
            <a:ext cx="2612498" cy="0"/>
          </a:xfrm>
          <a:prstGeom prst="line">
            <a:avLst/>
          </a:prstGeom>
          <a:ln>
            <a:solidFill>
              <a:srgbClr val="A30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261940" y="141282"/>
            <a:ext cx="2521074" cy="40799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79388" algn="r">
              <a:spcBef>
                <a:spcPts val="600"/>
              </a:spcBef>
              <a:buClr>
                <a:srgbClr val="A30197"/>
              </a:buClr>
            </a:pPr>
            <a:r>
              <a:rPr lang="en-GB" sz="1200" spc="200" dirty="0">
                <a:solidFill>
                  <a:srgbClr val="A30197"/>
                </a:solidFill>
                <a:latin typeface="HelveticaNeueLT Std" pitchFamily="34" charset="0"/>
              </a:rPr>
              <a:t>2. MARKET LEADER</a:t>
            </a:r>
            <a:endParaRPr lang="en-US" sz="3200" b="1" spc="200" dirty="0">
              <a:solidFill>
                <a:srgbClr val="A30197"/>
              </a:solidFill>
              <a:latin typeface="HelveticaNeueLT Std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448944" y="6350848"/>
            <a:ext cx="255569" cy="246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fld id="{A18AF63F-D93F-47A6-8EE7-2E927F3C8F3F}" type="slidenum">
              <a:rPr lang="en-GB" sz="900">
                <a:latin typeface="HelveticaNeueLT Std" pitchFamily="34" charset="0"/>
              </a:rPr>
              <a:t>16</a:t>
            </a:fld>
            <a:endParaRPr lang="en-GB" sz="900" dirty="0">
              <a:latin typeface="HelveticaNeueLT Std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559496" y="5526151"/>
            <a:ext cx="9001000" cy="576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/>
          </p:nvPr>
        </p:nvGraphicFramePr>
        <p:xfrm>
          <a:off x="1551876" y="5509984"/>
          <a:ext cx="9001002" cy="560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172"/>
                <a:gridCol w="1473166"/>
                <a:gridCol w="1473166"/>
                <a:gridCol w="1473166"/>
                <a:gridCol w="1473166"/>
                <a:gridCol w="1473166"/>
              </a:tblGrid>
              <a:tr h="560089"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Red Skies position</a:t>
                      </a:r>
                      <a:endParaRPr lang="en-GB" sz="1050" b="1" dirty="0">
                        <a:solidFill>
                          <a:schemeClr val="bg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0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The leading smart utility platform</a:t>
                      </a:r>
                      <a:endParaRPr lang="en-GB" sz="900" b="0" dirty="0">
                        <a:solidFill>
                          <a:schemeClr val="bg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0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Costly,</a:t>
                      </a:r>
                      <a:r>
                        <a:rPr lang="en-GB" sz="900" b="0" baseline="0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 closed systems which don’t support third party suppliers</a:t>
                      </a:r>
                      <a:endParaRPr lang="en-GB" sz="900" b="0" dirty="0">
                        <a:solidFill>
                          <a:schemeClr val="bg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0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Focus on hardware with limited data and</a:t>
                      </a:r>
                      <a:r>
                        <a:rPr lang="en-GB" sz="900" b="0" baseline="0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 smart system support</a:t>
                      </a:r>
                      <a:endParaRPr lang="en-GB" sz="900" b="0" dirty="0">
                        <a:solidFill>
                          <a:schemeClr val="bg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0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Closed systems with no 3</a:t>
                      </a:r>
                      <a:r>
                        <a:rPr lang="en-GB" sz="900" b="0" baseline="30000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rd</a:t>
                      </a:r>
                      <a:r>
                        <a:rPr lang="en-GB" sz="900" b="0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 party support, limited security and scale</a:t>
                      </a:r>
                      <a:endParaRPr lang="en-GB" sz="900" b="0" dirty="0">
                        <a:solidFill>
                          <a:schemeClr val="bg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0" dirty="0" smtClean="0">
                          <a:solidFill>
                            <a:schemeClr val="bg1"/>
                          </a:solidFill>
                          <a:latin typeface="HelveticaNeueLT Std" pitchFamily="34" charset="0"/>
                        </a:rPr>
                        <a:t>Focused on single smart system, limited scalability or flexibility</a:t>
                      </a:r>
                      <a:endParaRPr lang="en-GB" sz="900" b="0" dirty="0">
                        <a:solidFill>
                          <a:schemeClr val="bg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/>
          </p:nvPr>
        </p:nvGraphicFramePr>
        <p:xfrm>
          <a:off x="1559494" y="1228532"/>
          <a:ext cx="9001002" cy="425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172"/>
                <a:gridCol w="1473166"/>
                <a:gridCol w="1473166"/>
                <a:gridCol w="1473166"/>
                <a:gridCol w="1473166"/>
                <a:gridCol w="1473166"/>
              </a:tblGrid>
              <a:tr h="417325"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 smtClean="0">
                          <a:solidFill>
                            <a:schemeClr val="tx1"/>
                          </a:solidFill>
                          <a:latin typeface="HelveticaNeueLT Std" pitchFamily="34" charset="0"/>
                        </a:rPr>
                        <a:t>SODA</a:t>
                      </a:r>
                      <a:endParaRPr lang="en-GB" sz="1100" b="1" dirty="0">
                        <a:solidFill>
                          <a:schemeClr val="tx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 smtClean="0">
                          <a:solidFill>
                            <a:sysClr val="windowText" lastClr="000000"/>
                          </a:solidFill>
                          <a:latin typeface="HelveticaNeueLT Std" pitchFamily="34" charset="0"/>
                        </a:rPr>
                        <a:t>Smart Cities</a:t>
                      </a:r>
                    </a:p>
                    <a:p>
                      <a:pPr algn="ctr"/>
                      <a:r>
                        <a:rPr lang="en-GB" sz="1100" b="1" dirty="0" smtClean="0">
                          <a:solidFill>
                            <a:sysClr val="windowText" lastClr="000000"/>
                          </a:solidFill>
                          <a:latin typeface="HelveticaNeueLT Std" pitchFamily="34" charset="0"/>
                        </a:rPr>
                        <a:t>Corporates</a:t>
                      </a:r>
                      <a:endParaRPr lang="en-GB" sz="1100" b="1" dirty="0">
                        <a:solidFill>
                          <a:sysClr val="windowText" lastClr="000000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 smtClean="0">
                          <a:solidFill>
                            <a:sysClr val="windowText" lastClr="000000"/>
                          </a:solidFill>
                          <a:latin typeface="HelveticaNeueLT Std" pitchFamily="34" charset="0"/>
                        </a:rPr>
                        <a:t>Meter makers</a:t>
                      </a:r>
                      <a:r>
                        <a:rPr lang="en-GB" sz="1100" b="1" baseline="0" dirty="0" smtClean="0">
                          <a:solidFill>
                            <a:sysClr val="windowText" lastClr="000000"/>
                          </a:solidFill>
                          <a:latin typeface="HelveticaNeueLT Std" pitchFamily="34" charset="0"/>
                        </a:rPr>
                        <a:t> </a:t>
                      </a:r>
                      <a:endParaRPr lang="en-GB" sz="1100" b="1" dirty="0">
                        <a:solidFill>
                          <a:sysClr val="windowText" lastClr="000000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 smtClean="0">
                          <a:solidFill>
                            <a:sysClr val="windowText" lastClr="000000"/>
                          </a:solidFill>
                          <a:latin typeface="HelveticaNeueLT Std" pitchFamily="34" charset="0"/>
                        </a:rPr>
                        <a:t>Small independent</a:t>
                      </a:r>
                      <a:r>
                        <a:rPr lang="en-GB" sz="1100" b="1" baseline="0" dirty="0" smtClean="0">
                          <a:solidFill>
                            <a:sysClr val="windowText" lastClr="000000"/>
                          </a:solidFill>
                          <a:latin typeface="HelveticaNeueLT Std" pitchFamily="34" charset="0"/>
                        </a:rPr>
                        <a:t> suppliers</a:t>
                      </a:r>
                      <a:endParaRPr lang="en-GB" sz="1100" b="1" dirty="0">
                        <a:solidFill>
                          <a:sysClr val="windowText" lastClr="000000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 smtClean="0">
                          <a:solidFill>
                            <a:sysClr val="windowText" lastClr="000000"/>
                          </a:solidFill>
                          <a:latin typeface="HelveticaNeueLT Std" pitchFamily="34" charset="0"/>
                        </a:rPr>
                        <a:t>Specialised</a:t>
                      </a:r>
                      <a:r>
                        <a:rPr lang="en-GB" sz="1100" b="1" baseline="0" dirty="0" smtClean="0">
                          <a:solidFill>
                            <a:sysClr val="windowText" lastClr="000000"/>
                          </a:solidFill>
                          <a:latin typeface="HelveticaNeueLT Std" pitchFamily="34" charset="0"/>
                        </a:rPr>
                        <a:t> smart systems</a:t>
                      </a:r>
                      <a:endParaRPr lang="en-GB" sz="1100" b="1" dirty="0">
                        <a:solidFill>
                          <a:sysClr val="windowText" lastClr="000000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40342"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baseline="0" dirty="0" smtClean="0">
                        <a:latin typeface="HelveticaNeueLT Std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baseline="0" dirty="0" smtClean="0">
                        <a:latin typeface="HelveticaNeueLT Std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66">
                <a:tc>
                  <a:txBody>
                    <a:bodyPr/>
                    <a:lstStyle/>
                    <a:p>
                      <a:r>
                        <a:rPr lang="en-GB" sz="1000" b="0" dirty="0" smtClean="0">
                          <a:latin typeface="HelveticaNeueLT Std" pitchFamily="34" charset="0"/>
                        </a:rPr>
                        <a:t>Range of services</a:t>
                      </a:r>
                      <a:endParaRPr lang="en-GB" sz="10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solidFill>
                          <a:schemeClr val="tx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solidFill>
                          <a:schemeClr val="tx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solidFill>
                          <a:schemeClr val="tx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solidFill>
                          <a:schemeClr val="tx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1" dirty="0" smtClean="0">
                        <a:solidFill>
                          <a:schemeClr val="tx1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8766">
                <a:tc>
                  <a:txBody>
                    <a:bodyPr/>
                    <a:lstStyle/>
                    <a:p>
                      <a:r>
                        <a:rPr lang="en-GB" sz="1000" b="0" dirty="0" smtClean="0">
                          <a:latin typeface="HelveticaNeueLT Std" pitchFamily="34" charset="0"/>
                        </a:rPr>
                        <a:t>Cloud</a:t>
                      </a:r>
                      <a:r>
                        <a:rPr lang="en-GB" sz="1000" b="0" baseline="0" dirty="0" smtClean="0">
                          <a:latin typeface="HelveticaNeueLT Std" pitchFamily="34" charset="0"/>
                        </a:rPr>
                        <a:t> or on-premises</a:t>
                      </a:r>
                      <a:endParaRPr lang="en-GB" sz="10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dirty="0" smtClean="0">
                        <a:solidFill>
                          <a:srgbClr val="A30197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66">
                <a:tc>
                  <a:txBody>
                    <a:bodyPr/>
                    <a:lstStyle/>
                    <a:p>
                      <a:r>
                        <a:rPr lang="en-GB" sz="1000" b="0" dirty="0" smtClean="0">
                          <a:latin typeface="HelveticaNeueLT Std" pitchFamily="34" charset="0"/>
                        </a:rPr>
                        <a:t>Open</a:t>
                      </a:r>
                      <a:r>
                        <a:rPr lang="en-GB" sz="1000" b="0" baseline="0" dirty="0" smtClean="0">
                          <a:latin typeface="HelveticaNeueLT Std" pitchFamily="34" charset="0"/>
                        </a:rPr>
                        <a:t> Data</a:t>
                      </a:r>
                      <a:endParaRPr lang="en-GB" sz="10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66">
                <a:tc>
                  <a:txBody>
                    <a:bodyPr/>
                    <a:lstStyle/>
                    <a:p>
                      <a:r>
                        <a:rPr lang="en-GB" sz="1000" b="0" baseline="0" dirty="0" smtClean="0">
                          <a:latin typeface="HelveticaNeueLT Std" pitchFamily="34" charset="0"/>
                        </a:rPr>
                        <a:t>Connect any smart system</a:t>
                      </a:r>
                      <a:endParaRPr lang="en-GB" sz="10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66">
                <a:tc>
                  <a:txBody>
                    <a:bodyPr/>
                    <a:lstStyle/>
                    <a:p>
                      <a:r>
                        <a:rPr lang="en-GB" sz="1000" b="0" dirty="0" smtClean="0">
                          <a:latin typeface="HelveticaNeueLT Std" pitchFamily="34" charset="0"/>
                        </a:rPr>
                        <a:t>Scale</a:t>
                      </a:r>
                      <a:r>
                        <a:rPr lang="en-GB" sz="1000" b="0" baseline="0" dirty="0" smtClean="0">
                          <a:latin typeface="HelveticaNeueLT Std" pitchFamily="34" charset="0"/>
                        </a:rPr>
                        <a:t> to any size</a:t>
                      </a:r>
                      <a:endParaRPr lang="en-GB" sz="10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66">
                <a:tc>
                  <a:txBody>
                    <a:bodyPr/>
                    <a:lstStyle/>
                    <a:p>
                      <a:r>
                        <a:rPr lang="en-GB" sz="1000" b="0" dirty="0" smtClean="0">
                          <a:latin typeface="HelveticaNeueLT Std" pitchFamily="34" charset="0"/>
                        </a:rPr>
                        <a:t>Extreme security</a:t>
                      </a:r>
                      <a:endParaRPr lang="en-GB" sz="10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solidFill>
                          <a:srgbClr val="A30197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dirty="0" smtClean="0">
                        <a:solidFill>
                          <a:srgbClr val="A30197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dirty="0" smtClean="0">
                        <a:solidFill>
                          <a:srgbClr val="A30197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66">
                <a:tc>
                  <a:txBody>
                    <a:bodyPr/>
                    <a:lstStyle/>
                    <a:p>
                      <a:r>
                        <a:rPr lang="en-GB" sz="1000" b="0" dirty="0" smtClean="0">
                          <a:latin typeface="HelveticaNeueLT Std" pitchFamily="34" charset="0"/>
                        </a:rPr>
                        <a:t>Value</a:t>
                      </a:r>
                      <a:endParaRPr lang="en-GB" sz="10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solidFill>
                          <a:srgbClr val="A30197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766">
                <a:tc>
                  <a:txBody>
                    <a:bodyPr/>
                    <a:lstStyle/>
                    <a:p>
                      <a:r>
                        <a:rPr lang="en-GB" sz="1000" b="0" dirty="0" smtClean="0">
                          <a:latin typeface="HelveticaNeueLT Std" pitchFamily="34" charset="0"/>
                        </a:rPr>
                        <a:t>Smart system neutral / independent</a:t>
                      </a:r>
                      <a:endParaRPr lang="en-GB" sz="10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solidFill>
                          <a:srgbClr val="A30197"/>
                        </a:solidFill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0" dirty="0">
                        <a:latin typeface="HelveticaNeueLT Std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0" name="Oval 69"/>
          <p:cNvSpPr/>
          <p:nvPr/>
        </p:nvSpPr>
        <p:spPr>
          <a:xfrm>
            <a:off x="3772929" y="2814703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772929" y="3210747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3772929" y="3606791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3772929" y="4002835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3772929" y="4398879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3772929" y="4794923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3772929" y="5190967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6" name="Pie 95"/>
          <p:cNvSpPr/>
          <p:nvPr/>
        </p:nvSpPr>
        <p:spPr>
          <a:xfrm>
            <a:off x="5320886" y="3210767"/>
            <a:ext cx="180000" cy="180000"/>
          </a:xfrm>
          <a:prstGeom prst="pie">
            <a:avLst>
              <a:gd name="adj1" fmla="val 10775506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7" name="Pie 96"/>
          <p:cNvSpPr/>
          <p:nvPr/>
        </p:nvSpPr>
        <p:spPr>
          <a:xfrm>
            <a:off x="6852104" y="4802008"/>
            <a:ext cx="180000" cy="180000"/>
          </a:xfrm>
          <a:prstGeom prst="pie">
            <a:avLst>
              <a:gd name="adj1" fmla="val 5378002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143672" y="1181512"/>
            <a:ext cx="1512168" cy="49837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9" name="Picture 2" descr="http://www.euro-online.org/media_site/img/2000px-ibm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86" y="1979364"/>
            <a:ext cx="548292" cy="2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http://www.swifttrading.co.uk/img/m/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87" y="1785178"/>
            <a:ext cx="620961" cy="10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6" descr="http://cdn7.triplepundit.com/wp-content/uploads/2013/10/schneider-electric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80" y="1686861"/>
            <a:ext cx="531979" cy="3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" descr="File:Oracle logo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48" y="2063923"/>
            <a:ext cx="523654" cy="7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http://www.edisonfoundation.net/iei/partners/PublishingImages/Itr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88" y="1691989"/>
            <a:ext cx="487525" cy="1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6" descr="http://www.elstermetering.co.uk/en/images_logo/logo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84" y="1674207"/>
            <a:ext cx="624618" cy="4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8" descr="http://www.aquamatix.co.uk/wp-content/uploads/2013/06/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39" y="1858259"/>
            <a:ext cx="684467" cy="21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85" y="1753177"/>
            <a:ext cx="1309330" cy="355320"/>
          </a:xfrm>
          <a:prstGeom prst="rect">
            <a:avLst/>
          </a:prstGeom>
        </p:spPr>
      </p:pic>
      <p:pic>
        <p:nvPicPr>
          <p:cNvPr id="107" name="Picture 22" descr="http://www.takadu.com/files/takadu_logo_downloadcent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065" y="1716173"/>
            <a:ext cx="624247" cy="2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6" descr="http://planetcassandra.org/blogs/Upload/Postf6733cef-bc41-4d3e-8f19-f5c3864ea2c6/i2o.167.full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311" y="1843021"/>
            <a:ext cx="568394" cy="3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9663252" y="431461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10" name="Rectangle 109"/>
          <p:cNvSpPr/>
          <p:nvPr/>
        </p:nvSpPr>
        <p:spPr>
          <a:xfrm>
            <a:off x="6773572" y="2700661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11" name="Pie 110"/>
          <p:cNvSpPr/>
          <p:nvPr/>
        </p:nvSpPr>
        <p:spPr>
          <a:xfrm>
            <a:off x="5320886" y="2845079"/>
            <a:ext cx="180000" cy="180000"/>
          </a:xfrm>
          <a:prstGeom prst="pie">
            <a:avLst>
              <a:gd name="adj1" fmla="val 10775506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90032" y="3508617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13" name="Oval 112"/>
          <p:cNvSpPr/>
          <p:nvPr/>
        </p:nvSpPr>
        <p:spPr>
          <a:xfrm>
            <a:off x="5275397" y="4026296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4" name="Pie 113"/>
          <p:cNvSpPr/>
          <p:nvPr/>
        </p:nvSpPr>
        <p:spPr>
          <a:xfrm>
            <a:off x="5277972" y="4876975"/>
            <a:ext cx="180000" cy="180000"/>
          </a:xfrm>
          <a:prstGeom prst="pie">
            <a:avLst>
              <a:gd name="adj1" fmla="val 10775506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5" name="Pie 114"/>
          <p:cNvSpPr/>
          <p:nvPr/>
        </p:nvSpPr>
        <p:spPr>
          <a:xfrm>
            <a:off x="6852104" y="3208831"/>
            <a:ext cx="180000" cy="180000"/>
          </a:xfrm>
          <a:prstGeom prst="pie">
            <a:avLst>
              <a:gd name="adj1" fmla="val 10775506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73572" y="3536725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17" name="Oval 116"/>
          <p:cNvSpPr/>
          <p:nvPr/>
        </p:nvSpPr>
        <p:spPr>
          <a:xfrm>
            <a:off x="6823756" y="4025847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8" name="Pie 117"/>
          <p:cNvSpPr/>
          <p:nvPr/>
        </p:nvSpPr>
        <p:spPr>
          <a:xfrm>
            <a:off x="6852104" y="4409279"/>
            <a:ext cx="180000" cy="180000"/>
          </a:xfrm>
          <a:prstGeom prst="pie">
            <a:avLst>
              <a:gd name="adj1" fmla="val 5378002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8168234" y="2716764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20" name="Pie 119"/>
          <p:cNvSpPr/>
          <p:nvPr/>
        </p:nvSpPr>
        <p:spPr>
          <a:xfrm>
            <a:off x="8256240" y="3219431"/>
            <a:ext cx="180000" cy="180000"/>
          </a:xfrm>
          <a:prstGeom prst="pie">
            <a:avLst>
              <a:gd name="adj1" fmla="val 10775506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168234" y="3522671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22" name="Pie 121"/>
          <p:cNvSpPr/>
          <p:nvPr/>
        </p:nvSpPr>
        <p:spPr>
          <a:xfrm>
            <a:off x="8243504" y="4008774"/>
            <a:ext cx="180000" cy="180000"/>
          </a:xfrm>
          <a:prstGeom prst="pie">
            <a:avLst>
              <a:gd name="adj1" fmla="val 10775506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168234" y="4300495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24" name="Pie 123"/>
          <p:cNvSpPr/>
          <p:nvPr/>
        </p:nvSpPr>
        <p:spPr>
          <a:xfrm>
            <a:off x="8243504" y="4805636"/>
            <a:ext cx="180000" cy="180000"/>
          </a:xfrm>
          <a:prstGeom prst="pie">
            <a:avLst>
              <a:gd name="adj1" fmla="val 21580297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674041" y="3115629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26" name="Rectangle 125"/>
          <p:cNvSpPr/>
          <p:nvPr/>
        </p:nvSpPr>
        <p:spPr>
          <a:xfrm>
            <a:off x="9674041" y="2716764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27" name="Rectangle 126"/>
          <p:cNvSpPr/>
          <p:nvPr/>
        </p:nvSpPr>
        <p:spPr>
          <a:xfrm>
            <a:off x="9674041" y="353759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28" name="Pie 127"/>
          <p:cNvSpPr/>
          <p:nvPr/>
        </p:nvSpPr>
        <p:spPr>
          <a:xfrm>
            <a:off x="9738903" y="4018366"/>
            <a:ext cx="180000" cy="180000"/>
          </a:xfrm>
          <a:prstGeom prst="pie">
            <a:avLst>
              <a:gd name="adj1" fmla="val 5378002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9" name="Pie 128"/>
          <p:cNvSpPr/>
          <p:nvPr/>
        </p:nvSpPr>
        <p:spPr>
          <a:xfrm>
            <a:off x="9721063" y="4802008"/>
            <a:ext cx="180000" cy="180000"/>
          </a:xfrm>
          <a:prstGeom prst="pie">
            <a:avLst>
              <a:gd name="adj1" fmla="val 21580297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663252" y="5096301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31" name="Rectangle 130"/>
          <p:cNvSpPr/>
          <p:nvPr/>
        </p:nvSpPr>
        <p:spPr>
          <a:xfrm>
            <a:off x="8163563" y="5121904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32" name="Rectangle 131"/>
          <p:cNvSpPr/>
          <p:nvPr/>
        </p:nvSpPr>
        <p:spPr>
          <a:xfrm>
            <a:off x="6773572" y="5096301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sp>
        <p:nvSpPr>
          <p:cNvPr id="133" name="Oval 132"/>
          <p:cNvSpPr/>
          <p:nvPr/>
        </p:nvSpPr>
        <p:spPr>
          <a:xfrm>
            <a:off x="5273086" y="4384917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772929" y="2388358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5320886" y="2398602"/>
            <a:ext cx="180000" cy="180000"/>
          </a:xfrm>
          <a:prstGeom prst="ellipse">
            <a:avLst/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6" name="Pie 135"/>
          <p:cNvSpPr/>
          <p:nvPr/>
        </p:nvSpPr>
        <p:spPr>
          <a:xfrm>
            <a:off x="8256240" y="2378630"/>
            <a:ext cx="180000" cy="180000"/>
          </a:xfrm>
          <a:prstGeom prst="pie">
            <a:avLst>
              <a:gd name="adj1" fmla="val 5378002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7" name="Pie 136"/>
          <p:cNvSpPr/>
          <p:nvPr/>
        </p:nvSpPr>
        <p:spPr>
          <a:xfrm>
            <a:off x="9710857" y="2408314"/>
            <a:ext cx="180000" cy="180000"/>
          </a:xfrm>
          <a:prstGeom prst="pie">
            <a:avLst>
              <a:gd name="adj1" fmla="val 10775506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8" name="Pie 137"/>
          <p:cNvSpPr/>
          <p:nvPr/>
        </p:nvSpPr>
        <p:spPr>
          <a:xfrm>
            <a:off x="6852104" y="2421463"/>
            <a:ext cx="180000" cy="180000"/>
          </a:xfrm>
          <a:prstGeom prst="pie">
            <a:avLst>
              <a:gd name="adj1" fmla="val 10775506"/>
              <a:gd name="adj2" fmla="val 16200000"/>
            </a:avLst>
          </a:prstGeom>
          <a:solidFill>
            <a:schemeClr val="tx2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5185834" y="5116145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30197"/>
                </a:solidFill>
                <a:latin typeface="HelveticaNeueLT Std" pitchFamily="34" charset="0"/>
                <a:sym typeface="Wingdings"/>
              </a:rPr>
              <a:t></a:t>
            </a:r>
            <a:endParaRPr lang="en-GB" dirty="0"/>
          </a:p>
        </p:txBody>
      </p:sp>
      <p:pic>
        <p:nvPicPr>
          <p:cNvPr id="61" name="Picture 6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03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17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24634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000000"/>
                </a:solidFill>
              </a:rPr>
              <a:t>Some example systems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84182" y="1673382"/>
            <a:ext cx="2543874" cy="3697108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Water Demand Prediction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24 hour, 365 day per year demand prediction using historic and live data with an AI engine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Water Availability Prediction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Short to Long term water availability using many data sets and powerful modelling capabilities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Automated </a:t>
            </a:r>
            <a:r>
              <a:rPr lang="en-GB" sz="1400" b="1" dirty="0">
                <a:solidFill>
                  <a:srgbClr val="FF0000"/>
                </a:solidFill>
              </a:rPr>
              <a:t>L</a:t>
            </a:r>
            <a:r>
              <a:rPr lang="en-GB" sz="1400" b="1" dirty="0" smtClean="0">
                <a:solidFill>
                  <a:srgbClr val="FF0000"/>
                </a:solidFill>
              </a:rPr>
              <a:t>eak </a:t>
            </a:r>
            <a:r>
              <a:rPr lang="en-GB" sz="1400" b="1" dirty="0">
                <a:solidFill>
                  <a:srgbClr val="FF0000"/>
                </a:solidFill>
              </a:rPr>
              <a:t>D</a:t>
            </a:r>
            <a:r>
              <a:rPr lang="en-GB" sz="1400" b="1" dirty="0" smtClean="0">
                <a:solidFill>
                  <a:srgbClr val="FF0000"/>
                </a:solidFill>
              </a:rPr>
              <a:t>etection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Multiple leak detection applications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Decision Support System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Combines the outputs of multiple apps to advise on or control water networks</a:t>
            </a: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Customer Empowerment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Consumer applications</a:t>
            </a:r>
            <a:endParaRPr lang="en-GB" sz="1100" dirty="0">
              <a:solidFill>
                <a:srgbClr val="000000"/>
              </a:solidFill>
            </a:endParaRPr>
          </a:p>
          <a:p>
            <a:pPr marL="276225" lvl="1">
              <a:spcBef>
                <a:spcPts val="100"/>
              </a:spcBef>
              <a:buClr>
                <a:srgbClr val="000000"/>
              </a:buClr>
              <a:tabLst>
                <a:tab pos="361950" algn="l"/>
              </a:tabLst>
              <a:defRPr/>
            </a:pPr>
            <a:endParaRPr lang="en-GB" sz="1100" dirty="0" smtClean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The core platform that integrates many smart applications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DeveloperPor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099" y="1786957"/>
            <a:ext cx="4358419" cy="35993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18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35398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000000"/>
                </a:solidFill>
              </a:rPr>
              <a:t>What is Smart Data Management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>
                <a:solidFill>
                  <a:schemeClr val="tx1"/>
                </a:solidFill>
              </a:rPr>
              <a:t>Data management is at the heart of all Smart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4182" y="1673382"/>
            <a:ext cx="2543874" cy="3697108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Serious Games 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Consumer gaming that uses real-time water network data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Adaptive Pricing Engine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Adaptive tariff engines for helping to change consumer behaviour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Real-time billing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Real-time billing, necessary for adaptive pricing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Head end &amp; SCADA systems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Integration into head end and SCADA systems</a:t>
            </a: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Control Systems and more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From pressure management to water quality monitoring systems, there are new smart applications being added all the time</a:t>
            </a:r>
            <a:endParaRPr lang="en-GB" sz="1100" dirty="0">
              <a:solidFill>
                <a:srgbClr val="000000"/>
              </a:solidFill>
            </a:endParaRPr>
          </a:p>
          <a:p>
            <a:pPr marL="276225" lvl="1">
              <a:spcBef>
                <a:spcPts val="100"/>
              </a:spcBef>
              <a:buClr>
                <a:srgbClr val="000000"/>
              </a:buClr>
              <a:tabLst>
                <a:tab pos="361950" algn="l"/>
              </a:tabLst>
              <a:defRPr/>
            </a:pPr>
            <a:endParaRPr lang="en-GB" sz="1100" dirty="0" smtClean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523" y="1687079"/>
            <a:ext cx="2846438" cy="1873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523" y="3560953"/>
            <a:ext cx="2846438" cy="20243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84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19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1120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err="1" smtClean="0">
                <a:solidFill>
                  <a:srgbClr val="000000"/>
                </a:solidFill>
              </a:rPr>
              <a:t>FloodAlert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84182" y="1673382"/>
            <a:ext cx="2418076" cy="444484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</a:rPr>
              <a:t>Urban flood Early Warning </a:t>
            </a:r>
            <a:r>
              <a:rPr lang="en-GB" sz="1400" b="1" dirty="0" smtClean="0">
                <a:solidFill>
                  <a:srgbClr val="FF0000"/>
                </a:solidFill>
              </a:rPr>
              <a:t>System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Low cost, online based module for easy configuration and use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Real time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Real </a:t>
            </a:r>
            <a:r>
              <a:rPr lang="en-GB" sz="1100" dirty="0">
                <a:solidFill>
                  <a:srgbClr val="000000"/>
                </a:solidFill>
              </a:rPr>
              <a:t>time radar observations, the </a:t>
            </a:r>
            <a:r>
              <a:rPr lang="en-GB" sz="1100" dirty="0" err="1">
                <a:solidFill>
                  <a:srgbClr val="000000"/>
                </a:solidFill>
              </a:rPr>
              <a:t>nowcasting</a:t>
            </a:r>
            <a:r>
              <a:rPr lang="en-GB" sz="1100" dirty="0">
                <a:solidFill>
                  <a:srgbClr val="000000"/>
                </a:solidFill>
              </a:rPr>
              <a:t> for the following 2h, and lighting information (circles</a:t>
            </a:r>
            <a:r>
              <a:rPr lang="en-GB" sz="1100" dirty="0" smtClean="0">
                <a:solidFill>
                  <a:srgbClr val="000000"/>
                </a:solidFill>
              </a:rPr>
              <a:t>).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Alerts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>
                <a:solidFill>
                  <a:srgbClr val="000000"/>
                </a:solidFill>
              </a:rPr>
              <a:t>Warning over instantaneous precipitation estimations can be set (level of warning shown in colours in the lower </a:t>
            </a:r>
            <a:r>
              <a:rPr lang="en-GB" sz="1100" dirty="0" smtClean="0">
                <a:solidFill>
                  <a:srgbClr val="000000"/>
                </a:solidFill>
              </a:rPr>
              <a:t>bar)</a:t>
            </a: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Feed into DSS</a:t>
            </a: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Outputs can feed straight into a decision support system such as that in </a:t>
            </a:r>
            <a:r>
              <a:rPr lang="en-GB" sz="1100" dirty="0" err="1" smtClean="0">
                <a:solidFill>
                  <a:srgbClr val="000000"/>
                </a:solidFill>
              </a:rPr>
              <a:t>UrbanWater</a:t>
            </a:r>
            <a:endParaRPr lang="en-GB" sz="1100" dirty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 smtClean="0">
                <a:solidFill>
                  <a:prstClr val="black"/>
                </a:solidFill>
              </a:rPr>
              <a:t>Typical module for predicting flood events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1" name="Imagen 7" descr="Nimbus:Users:llort:Desktop:Captura de pantalla 2013-07-11 a las 15.48.1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1623990"/>
            <a:ext cx="4229050" cy="312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3" descr="Nimbus:Users:llort:Desktop:Captura de pantalla 2013-07-11 a las 16.08.4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85" y="3201988"/>
            <a:ext cx="4243705" cy="309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25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58925" y="2420889"/>
            <a:ext cx="9490075" cy="17608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>
              <a:spcBef>
                <a:spcPts val="600"/>
              </a:spcBef>
              <a:buClr>
                <a:srgbClr val="A30197"/>
              </a:buClr>
            </a:pPr>
            <a:r>
              <a:rPr lang="en-US" sz="4000" b="1" dirty="0" smtClean="0">
                <a:solidFill>
                  <a:prstClr val="white"/>
                </a:solidFill>
              </a:rPr>
              <a:t>“</a:t>
            </a:r>
            <a:r>
              <a:rPr lang="en-GB" sz="4000" b="1" dirty="0">
                <a:solidFill>
                  <a:srgbClr val="FF0000"/>
                </a:solidFill>
                <a:latin typeface="Georgia" panose="02040502050405020303" pitchFamily="18" charset="0"/>
              </a:rPr>
              <a:t>€</a:t>
            </a:r>
            <a:r>
              <a:rPr lang="en-GB" sz="4000" b="1" dirty="0" smtClean="0">
                <a:solidFill>
                  <a:srgbClr val="FF0000"/>
                </a:solidFill>
              </a:rPr>
              <a:t>20 </a:t>
            </a:r>
            <a:r>
              <a:rPr lang="en-GB" sz="4000" b="1" dirty="0" smtClean="0">
                <a:solidFill>
                  <a:prstClr val="white"/>
                </a:solidFill>
              </a:rPr>
              <a:t>million for smart water monitoring and control systems for the </a:t>
            </a:r>
            <a:r>
              <a:rPr lang="en-GB" sz="4000" b="1" dirty="0" smtClean="0">
                <a:solidFill>
                  <a:srgbClr val="FF0000"/>
                </a:solidFill>
              </a:rPr>
              <a:t>2022</a:t>
            </a:r>
            <a:r>
              <a:rPr lang="en-GB" sz="4000" b="1" dirty="0" smtClean="0">
                <a:solidFill>
                  <a:prstClr val="white"/>
                </a:solidFill>
              </a:rPr>
              <a:t> World Cup”</a:t>
            </a:r>
            <a:endParaRPr lang="en-GB" sz="4000" b="1" dirty="0">
              <a:solidFill>
                <a:prstClr val="white"/>
              </a:solidFill>
            </a:endParaRPr>
          </a:p>
          <a:p>
            <a:pPr>
              <a:spcBef>
                <a:spcPts val="600"/>
              </a:spcBef>
              <a:buClr>
                <a:srgbClr val="A30197"/>
              </a:buClr>
            </a:pPr>
            <a:r>
              <a:rPr lang="en-GB" dirty="0" smtClean="0">
                <a:solidFill>
                  <a:prstClr val="white"/>
                </a:solidFill>
                <a:latin typeface="HelveticaNeueLT Std" pitchFamily="34" charset="0"/>
              </a:rPr>
              <a:t>Improving networks in the Middle East</a:t>
            </a:r>
            <a:endParaRPr lang="en-GB" sz="2400" dirty="0">
              <a:solidFill>
                <a:prstClr val="white"/>
              </a:solidFill>
              <a:latin typeface="HelveticaNeueLT Std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143000" y="2060848"/>
            <a:ext cx="26124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7408" y="1797466"/>
            <a:ext cx="3025130" cy="40799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79388" algn="r">
              <a:spcBef>
                <a:spcPts val="600"/>
              </a:spcBef>
              <a:buClr>
                <a:srgbClr val="A30197"/>
              </a:buClr>
            </a:pPr>
            <a:r>
              <a:rPr lang="en-GB" sz="1200" spc="200" dirty="0">
                <a:solidFill>
                  <a:prstClr val="white"/>
                </a:solidFill>
                <a:latin typeface="HelveticaNeueLT Std" pitchFamily="34" charset="0"/>
              </a:rPr>
              <a:t>1. </a:t>
            </a:r>
            <a:r>
              <a:rPr lang="en-GB" sz="1200" spc="200" dirty="0">
                <a:solidFill>
                  <a:prstClr val="white"/>
                </a:solidFill>
                <a:latin typeface="HelveticaNeueLT Std" pitchFamily="34" charset="0"/>
              </a:rPr>
              <a:t>Recent advancements</a:t>
            </a:r>
            <a:endParaRPr lang="en-US" sz="3200" b="1" spc="200" dirty="0">
              <a:solidFill>
                <a:prstClr val="white"/>
              </a:solidFill>
              <a:latin typeface="HelveticaNeueLT St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7448" y="6081693"/>
            <a:ext cx="9921552" cy="5383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247650">
              <a:spcBef>
                <a:spcPts val="300"/>
              </a:spcBef>
              <a:spcAft>
                <a:spcPts val="300"/>
              </a:spcAft>
              <a:buClr>
                <a:srgbClr val="A30197"/>
              </a:buClr>
            </a:pPr>
            <a:endParaRPr lang="en-GB" sz="1200" dirty="0">
              <a:solidFill>
                <a:prstClr val="black"/>
              </a:solidFill>
              <a:latin typeface="HelveticaNeueLT Std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7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20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10130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err="1" smtClean="0">
                <a:solidFill>
                  <a:srgbClr val="000000"/>
                </a:solidFill>
              </a:rPr>
              <a:t>Hidromet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84182" y="1673382"/>
            <a:ext cx="2418076" cy="444484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Real time Early Warning System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Real </a:t>
            </a:r>
            <a:r>
              <a:rPr lang="en-GB" sz="1100" dirty="0">
                <a:solidFill>
                  <a:srgbClr val="000000"/>
                </a:solidFill>
              </a:rPr>
              <a:t>time radar </a:t>
            </a:r>
            <a:r>
              <a:rPr lang="en-GB" sz="1100" dirty="0" smtClean="0">
                <a:solidFill>
                  <a:srgbClr val="000000"/>
                </a:solidFill>
              </a:rPr>
              <a:t>observations and </a:t>
            </a:r>
            <a:r>
              <a:rPr lang="en-GB" sz="1100" dirty="0" err="1" smtClean="0">
                <a:solidFill>
                  <a:srgbClr val="000000"/>
                </a:solidFill>
              </a:rPr>
              <a:t>raingauges</a:t>
            </a:r>
            <a:r>
              <a:rPr lang="en-GB" sz="1100" dirty="0" smtClean="0">
                <a:solidFill>
                  <a:srgbClr val="000000"/>
                </a:solidFill>
              </a:rPr>
              <a:t> for fast </a:t>
            </a:r>
            <a:r>
              <a:rPr lang="en-GB" sz="1100" dirty="0" err="1" smtClean="0">
                <a:solidFill>
                  <a:srgbClr val="000000"/>
                </a:solidFill>
              </a:rPr>
              <a:t>leadtimes</a:t>
            </a:r>
            <a:r>
              <a:rPr lang="en-GB" sz="1100" dirty="0" smtClean="0">
                <a:solidFill>
                  <a:srgbClr val="000000"/>
                </a:solidFill>
              </a:rPr>
              <a:t>.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err="1" smtClean="0">
                <a:solidFill>
                  <a:srgbClr val="FF0000"/>
                </a:solidFill>
              </a:rPr>
              <a:t>Forcasting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10 minutes to several hours</a:t>
            </a: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Hydraulic models</a:t>
            </a: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Feed into Hydraulic models to model sewer network behaviour</a:t>
            </a:r>
            <a:endParaRPr lang="en-GB" sz="1100" dirty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 smtClean="0">
                <a:solidFill>
                  <a:prstClr val="black"/>
                </a:solidFill>
              </a:rPr>
              <a:t>Typical module for predicting flood events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2" name="Imagen 6" descr="Nimbus:Users:llort:Desktop:estaciones2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203" y="1673382"/>
            <a:ext cx="5384800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3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21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105796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000000"/>
                </a:solidFill>
              </a:rPr>
              <a:t>IMPRINTS </a:t>
            </a:r>
            <a:r>
              <a:rPr lang="en-GB" sz="2000" b="1" dirty="0">
                <a:solidFill>
                  <a:prstClr val="black"/>
                </a:solidFill>
              </a:rPr>
              <a:t>(</a:t>
            </a:r>
            <a:r>
              <a:rPr lang="en-GB" sz="2000" b="1" dirty="0" err="1">
                <a:solidFill>
                  <a:prstClr val="black"/>
                </a:solidFill>
              </a:rPr>
              <a:t>IMproving</a:t>
            </a:r>
            <a:r>
              <a:rPr lang="en-GB" sz="2000" b="1" dirty="0">
                <a:solidFill>
                  <a:prstClr val="black"/>
                </a:solidFill>
              </a:rPr>
              <a:t> Preparedness and </a:t>
            </a:r>
            <a:r>
              <a:rPr lang="en-GB" sz="2000" b="1" dirty="0" err="1">
                <a:solidFill>
                  <a:prstClr val="black"/>
                </a:solidFill>
              </a:rPr>
              <a:t>RIsk</a:t>
            </a:r>
            <a:r>
              <a:rPr lang="en-GB" sz="2000" b="1" dirty="0">
                <a:solidFill>
                  <a:prstClr val="black"/>
                </a:solidFill>
              </a:rPr>
              <a:t> </a:t>
            </a:r>
            <a:r>
              <a:rPr lang="en-GB" sz="2000" b="1" dirty="0" err="1">
                <a:solidFill>
                  <a:prstClr val="black"/>
                </a:solidFill>
              </a:rPr>
              <a:t>maNagemenT</a:t>
            </a:r>
            <a:r>
              <a:rPr lang="en-GB" sz="2000" b="1" dirty="0">
                <a:solidFill>
                  <a:prstClr val="black"/>
                </a:solidFill>
              </a:rPr>
              <a:t> for flash floods and </a:t>
            </a:r>
            <a:r>
              <a:rPr lang="en-GB" sz="2000" b="1" dirty="0" err="1">
                <a:solidFill>
                  <a:prstClr val="black"/>
                </a:solidFill>
              </a:rPr>
              <a:t>debriS</a:t>
            </a:r>
            <a:r>
              <a:rPr lang="en-GB" sz="2000" b="1" dirty="0">
                <a:solidFill>
                  <a:prstClr val="black"/>
                </a:solidFill>
              </a:rPr>
              <a:t> flow events) 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84182" y="1673382"/>
            <a:ext cx="2418076" cy="444484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Real time Early Warning System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>
                <a:solidFill>
                  <a:srgbClr val="000000"/>
                </a:solidFill>
              </a:rPr>
              <a:t>algorithms, tools and methodologies </a:t>
            </a:r>
            <a:r>
              <a:rPr lang="en-GB" sz="1100" dirty="0" smtClean="0">
                <a:solidFill>
                  <a:srgbClr val="000000"/>
                </a:solidFill>
              </a:rPr>
              <a:t>to </a:t>
            </a:r>
            <a:r>
              <a:rPr lang="en-GB" sz="1100" dirty="0">
                <a:solidFill>
                  <a:srgbClr val="000000"/>
                </a:solidFill>
              </a:rPr>
              <a:t>forecast both </a:t>
            </a:r>
            <a:r>
              <a:rPr lang="en-GB" sz="1100" dirty="0" smtClean="0">
                <a:solidFill>
                  <a:srgbClr val="000000"/>
                </a:solidFill>
              </a:rPr>
              <a:t>Flash Flooding </a:t>
            </a:r>
            <a:r>
              <a:rPr lang="en-GB" sz="1100" dirty="0">
                <a:solidFill>
                  <a:srgbClr val="000000"/>
                </a:solidFill>
              </a:rPr>
              <a:t>and </a:t>
            </a:r>
            <a:r>
              <a:rPr lang="en-GB" sz="1100" dirty="0" smtClean="0">
                <a:solidFill>
                  <a:srgbClr val="000000"/>
                </a:solidFill>
              </a:rPr>
              <a:t>Debris Flow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Web based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Easy to use and configure web interface</a:t>
            </a:r>
            <a:endParaRPr lang="en-GB" sz="1100" dirty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GB" sz="1400" dirty="0" smtClean="0">
                <a:solidFill>
                  <a:prstClr val="black"/>
                </a:solidFill>
              </a:rPr>
              <a:t>Reducing </a:t>
            </a:r>
            <a:r>
              <a:rPr lang="en-GB" sz="1400" dirty="0" err="1">
                <a:solidFill>
                  <a:prstClr val="black"/>
                </a:solidFill>
              </a:rPr>
              <a:t>casualities</a:t>
            </a:r>
            <a:r>
              <a:rPr lang="en-GB" sz="1400" dirty="0">
                <a:solidFill>
                  <a:prstClr val="black"/>
                </a:solidFill>
              </a:rPr>
              <a:t> and economic damage through the improvement of the preparedness and the operational risk management for Flash Flood and Debris Flow (FF/DF) generating events, as well as to contribute to sustainable development through reducing damages to the environment.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1" name="Imagen 9" descr="Nimbus:Users:llort:Desktop:droppedImage-107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231550"/>
            <a:ext cx="5486400" cy="292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7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22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668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000000"/>
                </a:solidFill>
              </a:rPr>
              <a:t>Medusa (</a:t>
            </a:r>
            <a:r>
              <a:rPr lang="en-US" sz="2000" b="1" dirty="0" err="1" smtClean="0">
                <a:solidFill>
                  <a:prstClr val="black"/>
                </a:solidFill>
              </a:rPr>
              <a:t>MEteorological</a:t>
            </a:r>
            <a:r>
              <a:rPr lang="en-US" sz="2000" b="1" dirty="0" smtClean="0">
                <a:solidFill>
                  <a:prstClr val="black"/>
                </a:solidFill>
              </a:rPr>
              <a:t> Decision </a:t>
            </a:r>
            <a:r>
              <a:rPr lang="en-US" sz="2000" b="1" dirty="0" err="1">
                <a:solidFill>
                  <a:prstClr val="black"/>
                </a:solidFill>
              </a:rPr>
              <a:t>sUpport</a:t>
            </a:r>
            <a:r>
              <a:rPr lang="en-US" sz="2000" b="1" dirty="0">
                <a:solidFill>
                  <a:prstClr val="black"/>
                </a:solidFill>
              </a:rPr>
              <a:t> System for </a:t>
            </a:r>
            <a:r>
              <a:rPr lang="en-US" sz="2000" b="1" dirty="0" smtClean="0">
                <a:solidFill>
                  <a:prstClr val="black"/>
                </a:solidFill>
              </a:rPr>
              <a:t>Aviation)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84182" y="1673382"/>
            <a:ext cx="2418076" cy="444484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Multiple data sources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Pulling together data from multiple data sources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Data to information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>
                <a:solidFill>
                  <a:srgbClr val="000000"/>
                </a:solidFill>
              </a:rPr>
              <a:t>provide adequate information about adverse weather situations to all decision makers in the airport environment such as airports, air navigation safety providers, airlines, and weather services.</a:t>
            </a: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GB" sz="1400" dirty="0" smtClean="0">
                <a:solidFill>
                  <a:prstClr val="black"/>
                </a:solidFill>
              </a:rPr>
              <a:t>Reduce incidents</a:t>
            </a:r>
            <a:r>
              <a:rPr lang="en-GB" sz="1400" dirty="0">
                <a:solidFill>
                  <a:prstClr val="black"/>
                </a:solidFill>
              </a:rPr>
              <a:t>, accidents, and delays in air traffic and hence </a:t>
            </a:r>
            <a:r>
              <a:rPr lang="en-GB" sz="1400" dirty="0" smtClean="0">
                <a:solidFill>
                  <a:prstClr val="black"/>
                </a:solidFill>
              </a:rPr>
              <a:t>increase </a:t>
            </a:r>
            <a:r>
              <a:rPr lang="en-GB" sz="1400" dirty="0">
                <a:solidFill>
                  <a:prstClr val="black"/>
                </a:solidFill>
              </a:rPr>
              <a:t>safety and efficiency of airport operations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Imagen 14" descr="Nimbus:Users:llort:Desktop:medusa-1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95" y="1654895"/>
            <a:ext cx="4793615" cy="3834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9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985455"/>
              </p:ext>
            </p:extLst>
          </p:nvPr>
        </p:nvGraphicFramePr>
        <p:xfrm>
          <a:off x="1775521" y="1196752"/>
          <a:ext cx="8788815" cy="4747222"/>
        </p:xfrm>
        <a:graphic>
          <a:graphicData uri="http://schemas.openxmlformats.org/drawingml/2006/table">
            <a:tbl>
              <a:tblPr/>
              <a:tblGrid>
                <a:gridCol w="2898724"/>
                <a:gridCol w="2855969"/>
                <a:gridCol w="3034122"/>
              </a:tblGrid>
              <a:tr h="23736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US" altLang="ja-JP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Water Availability and Demand Prediction</a:t>
                      </a:r>
                    </a:p>
                  </a:txBody>
                  <a:tcPr anchor="ctr" horzOverflow="overflow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1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US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Elasticity to scale to meet demand</a:t>
                      </a:r>
                    </a:p>
                  </a:txBody>
                  <a:tcPr anchor="ctr" horzOverflow="overflow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4A64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  <a:defRPr/>
                      </a:pPr>
                      <a:r>
                        <a:rPr kumimoji="0" lang="en-GB" altLang="ja-JP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EC </a:t>
                      </a:r>
                      <a:r>
                        <a:rPr kumimoji="0" lang="en-GB" altLang="ja-JP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GB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Funded pilots in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GB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UK and Portugal plus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GB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application in Spain</a:t>
                      </a:r>
                    </a:p>
                  </a:txBody>
                  <a:tcPr anchor="ctr" horzOverflow="overflow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98D5"/>
                    </a:solidFill>
                  </a:tcPr>
                </a:tc>
              </a:tr>
              <a:tr h="23736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GB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Up to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GB" altLang="ja-JP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€210m</a:t>
                      </a:r>
                      <a:r>
                        <a:rPr kumimoji="0" lang="en-GB" altLang="ja-JP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*</a:t>
                      </a:r>
                      <a:r>
                        <a:rPr kumimoji="0" lang="en-GB" altLang="ja-JP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GB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projected savings by one utility</a:t>
                      </a:r>
                    </a:p>
                  </a:txBody>
                  <a:tcPr anchor="ctr" horzOverflow="overflow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4A64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GB" altLang="ja-JP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£16m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GB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Middle East pilot for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GB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2022 World Cup</a:t>
                      </a:r>
                    </a:p>
                  </a:txBody>
                  <a:tcPr anchor="ctr" horzOverflow="overflow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A1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10000"/>
                        <a:buFontTx/>
                        <a:buNone/>
                        <a:tabLst/>
                      </a:pPr>
                      <a:r>
                        <a:rPr kumimoji="0" lang="en-GB" altLang="ja-JP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€4m </a:t>
                      </a:r>
                      <a:r>
                        <a:rPr kumimoji="0" lang="en-GB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from European Commission over </a:t>
                      </a:r>
                      <a:r>
                        <a:rPr kumimoji="0" lang="en-GB" altLang="ja-JP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Batang" pitchFamily="18" charset="-127"/>
                          <a:cs typeface="Times New Roman" pitchFamily="18" charset="0"/>
                        </a:rPr>
                        <a:t>2.5 years</a:t>
                      </a:r>
                    </a:p>
                  </a:txBody>
                  <a:tcPr anchor="ctr" horzOverflow="overflow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1B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1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3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46242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000000"/>
                </a:solidFill>
              </a:rPr>
              <a:t>Concepts </a:t>
            </a:r>
            <a:r>
              <a:rPr lang="en-GB" sz="2000" b="1" dirty="0">
                <a:solidFill>
                  <a:srgbClr val="000000"/>
                </a:solidFill>
              </a:rPr>
              <a:t>related to reservoirs management</a:t>
            </a: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 smtClean="0">
                <a:solidFill>
                  <a:prstClr val="black"/>
                </a:solidFill>
              </a:rPr>
              <a:t>Protecting and managing water supplies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6" name="Imagen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94" y="2171177"/>
            <a:ext cx="4824704" cy="292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43" y="2171177"/>
            <a:ext cx="4803820" cy="2929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5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4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64219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000000"/>
                </a:solidFill>
              </a:rPr>
              <a:t>Concepts </a:t>
            </a:r>
            <a:r>
              <a:rPr lang="en-GB" sz="2000" b="1" dirty="0">
                <a:solidFill>
                  <a:srgbClr val="000000"/>
                </a:solidFill>
              </a:rPr>
              <a:t>related to </a:t>
            </a:r>
            <a:r>
              <a:rPr lang="en-GB" sz="2000" b="1" dirty="0" smtClean="0">
                <a:solidFill>
                  <a:srgbClr val="000000"/>
                </a:solidFill>
              </a:rPr>
              <a:t>water distribution systems management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 smtClean="0">
                <a:solidFill>
                  <a:prstClr val="black"/>
                </a:solidFill>
              </a:rPr>
              <a:t>Protecting and managing water supplies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0" name="Imagen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94" y="1446249"/>
            <a:ext cx="4790830" cy="242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24" y="1382715"/>
            <a:ext cx="4805989" cy="242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75" y="4083558"/>
            <a:ext cx="6924497" cy="1952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9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58925" y="2420889"/>
            <a:ext cx="9490075" cy="17608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>
              <a:spcBef>
                <a:spcPts val="600"/>
              </a:spcBef>
              <a:buClr>
                <a:srgbClr val="A30197"/>
              </a:buClr>
            </a:pPr>
            <a:r>
              <a:rPr lang="en-US" sz="4000" b="1" dirty="0" smtClean="0">
                <a:solidFill>
                  <a:prstClr val="white"/>
                </a:solidFill>
              </a:rPr>
              <a:t>“</a:t>
            </a:r>
            <a:r>
              <a:rPr lang="en-GB" sz="4000" b="1" dirty="0" smtClean="0">
                <a:solidFill>
                  <a:prstClr val="white"/>
                </a:solidFill>
              </a:rPr>
              <a:t>Recent </a:t>
            </a:r>
            <a:r>
              <a:rPr lang="en-GB" sz="4000" b="1" dirty="0" smtClean="0">
                <a:solidFill>
                  <a:srgbClr val="FF0000"/>
                </a:solidFill>
              </a:rPr>
              <a:t>high profile</a:t>
            </a:r>
            <a:r>
              <a:rPr lang="en-GB" sz="4000" b="1" dirty="0" smtClean="0">
                <a:solidFill>
                  <a:prstClr val="white"/>
                </a:solidFill>
              </a:rPr>
              <a:t> pilot announcements in the </a:t>
            </a:r>
            <a:r>
              <a:rPr lang="en-GB" sz="4000" b="1" dirty="0" smtClean="0">
                <a:solidFill>
                  <a:srgbClr val="FF0000"/>
                </a:solidFill>
              </a:rPr>
              <a:t>UK</a:t>
            </a:r>
            <a:r>
              <a:rPr lang="en-GB" sz="4000" b="1" dirty="0" smtClean="0">
                <a:solidFill>
                  <a:prstClr val="white"/>
                </a:solidFill>
              </a:rPr>
              <a:t>, </a:t>
            </a:r>
            <a:r>
              <a:rPr lang="en-GB" sz="4000" b="1" dirty="0" smtClean="0">
                <a:solidFill>
                  <a:srgbClr val="FF0000"/>
                </a:solidFill>
              </a:rPr>
              <a:t>Spain</a:t>
            </a:r>
            <a:r>
              <a:rPr lang="en-GB" sz="4000" b="1" dirty="0" smtClean="0">
                <a:solidFill>
                  <a:prstClr val="white"/>
                </a:solidFill>
              </a:rPr>
              <a:t> and </a:t>
            </a:r>
            <a:r>
              <a:rPr lang="en-GB" sz="4000" b="1" dirty="0" smtClean="0">
                <a:solidFill>
                  <a:srgbClr val="FF0000"/>
                </a:solidFill>
              </a:rPr>
              <a:t>Portugal</a:t>
            </a:r>
            <a:r>
              <a:rPr lang="en-GB" sz="4000" b="1" dirty="0" smtClean="0">
                <a:solidFill>
                  <a:prstClr val="white"/>
                </a:solidFill>
              </a:rPr>
              <a:t>”</a:t>
            </a:r>
            <a:endParaRPr lang="en-GB" sz="4000" b="1" dirty="0">
              <a:solidFill>
                <a:prstClr val="white"/>
              </a:solidFill>
            </a:endParaRPr>
          </a:p>
          <a:p>
            <a:pPr>
              <a:spcBef>
                <a:spcPts val="600"/>
              </a:spcBef>
              <a:buClr>
                <a:srgbClr val="A30197"/>
              </a:buClr>
            </a:pPr>
            <a:r>
              <a:rPr lang="en-GB" dirty="0" smtClean="0">
                <a:solidFill>
                  <a:prstClr val="white"/>
                </a:solidFill>
                <a:latin typeface="HelveticaNeueLT Std" pitchFamily="34" charset="0"/>
              </a:rPr>
              <a:t>European Commission supporting pilots in Europe</a:t>
            </a:r>
            <a:endParaRPr lang="en-GB" sz="2400" dirty="0">
              <a:solidFill>
                <a:prstClr val="white"/>
              </a:solidFill>
              <a:latin typeface="HelveticaNeueLT Std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143000" y="2060848"/>
            <a:ext cx="26124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7408" y="1797466"/>
            <a:ext cx="3025130" cy="40799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79388" algn="r">
              <a:spcBef>
                <a:spcPts val="600"/>
              </a:spcBef>
              <a:buClr>
                <a:srgbClr val="A30197"/>
              </a:buClr>
            </a:pPr>
            <a:r>
              <a:rPr lang="en-GB" sz="1200" spc="200" dirty="0">
                <a:solidFill>
                  <a:prstClr val="white"/>
                </a:solidFill>
                <a:latin typeface="HelveticaNeueLT Std" pitchFamily="34" charset="0"/>
              </a:rPr>
              <a:t>1. </a:t>
            </a:r>
            <a:r>
              <a:rPr lang="en-GB" sz="1200" spc="200" dirty="0">
                <a:solidFill>
                  <a:prstClr val="white"/>
                </a:solidFill>
                <a:latin typeface="HelveticaNeueLT Std" pitchFamily="34" charset="0"/>
              </a:rPr>
              <a:t>Recent advancements</a:t>
            </a:r>
            <a:endParaRPr lang="en-US" sz="3200" b="1" spc="200" dirty="0">
              <a:solidFill>
                <a:prstClr val="white"/>
              </a:solidFill>
              <a:latin typeface="HelveticaNeueLT St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7448" y="6081693"/>
            <a:ext cx="9921552" cy="5383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247650">
              <a:spcBef>
                <a:spcPts val="300"/>
              </a:spcBef>
              <a:spcAft>
                <a:spcPts val="300"/>
              </a:spcAft>
              <a:buClr>
                <a:srgbClr val="A30197"/>
              </a:buClr>
            </a:pPr>
            <a:endParaRPr lang="en-GB" sz="1200" dirty="0">
              <a:solidFill>
                <a:prstClr val="black"/>
              </a:solidFill>
              <a:latin typeface="HelveticaNeueLT Std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02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58925" y="2420889"/>
            <a:ext cx="9490075" cy="17608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>
              <a:spcBef>
                <a:spcPts val="600"/>
              </a:spcBef>
              <a:buClr>
                <a:srgbClr val="A30197"/>
              </a:buClr>
            </a:pPr>
            <a:r>
              <a:rPr lang="en-US" sz="4000" b="1" dirty="0" smtClean="0">
                <a:solidFill>
                  <a:prstClr val="white"/>
                </a:solidFill>
              </a:rPr>
              <a:t>“</a:t>
            </a:r>
            <a:r>
              <a:rPr lang="en-GB" sz="4000" b="1" dirty="0" smtClean="0">
                <a:solidFill>
                  <a:srgbClr val="FF0000"/>
                </a:solidFill>
              </a:rPr>
              <a:t>Partners</a:t>
            </a:r>
            <a:r>
              <a:rPr lang="en-GB" sz="4000" b="1" dirty="0" smtClean="0">
                <a:solidFill>
                  <a:prstClr val="white"/>
                </a:solidFill>
              </a:rPr>
              <a:t> around the world from </a:t>
            </a:r>
            <a:r>
              <a:rPr lang="en-GB" sz="4000" b="1" dirty="0" smtClean="0">
                <a:solidFill>
                  <a:srgbClr val="FF0000"/>
                </a:solidFill>
              </a:rPr>
              <a:t>Microsof</a:t>
            </a:r>
            <a:r>
              <a:rPr lang="en-GB" sz="4000" b="1" dirty="0" smtClean="0">
                <a:solidFill>
                  <a:srgbClr val="FF0000"/>
                </a:solidFill>
              </a:rPr>
              <a:t>t</a:t>
            </a:r>
            <a:r>
              <a:rPr lang="en-GB" sz="4000" b="1" dirty="0" smtClean="0">
                <a:solidFill>
                  <a:prstClr val="white"/>
                </a:solidFill>
              </a:rPr>
              <a:t> Research to </a:t>
            </a:r>
            <a:r>
              <a:rPr lang="en-GB" sz="4000" b="1" dirty="0" smtClean="0">
                <a:solidFill>
                  <a:srgbClr val="FF0000"/>
                </a:solidFill>
              </a:rPr>
              <a:t>universities</a:t>
            </a:r>
            <a:r>
              <a:rPr lang="en-GB" sz="4000" b="1" dirty="0" smtClean="0">
                <a:solidFill>
                  <a:prstClr val="white"/>
                </a:solidFill>
              </a:rPr>
              <a:t>”</a:t>
            </a:r>
            <a:endParaRPr lang="en-GB" sz="4000" b="1" dirty="0">
              <a:solidFill>
                <a:prstClr val="white"/>
              </a:solidFill>
            </a:endParaRPr>
          </a:p>
          <a:p>
            <a:pPr>
              <a:spcBef>
                <a:spcPts val="600"/>
              </a:spcBef>
              <a:buClr>
                <a:srgbClr val="A30197"/>
              </a:buClr>
            </a:pPr>
            <a:r>
              <a:rPr lang="en-GB" dirty="0" smtClean="0">
                <a:solidFill>
                  <a:prstClr val="white"/>
                </a:solidFill>
                <a:latin typeface="HelveticaNeueLT Std" pitchFamily="34" charset="0"/>
              </a:rPr>
              <a:t>Working with business and academia to develop the best technologies</a:t>
            </a:r>
            <a:endParaRPr lang="en-GB" sz="2400" dirty="0">
              <a:solidFill>
                <a:prstClr val="white"/>
              </a:solidFill>
              <a:latin typeface="HelveticaNeueLT Std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143000" y="2060848"/>
            <a:ext cx="26124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7408" y="1797466"/>
            <a:ext cx="3025130" cy="40799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79388" algn="r">
              <a:spcBef>
                <a:spcPts val="600"/>
              </a:spcBef>
              <a:buClr>
                <a:srgbClr val="A30197"/>
              </a:buClr>
            </a:pPr>
            <a:r>
              <a:rPr lang="en-GB" sz="1200" spc="200" dirty="0">
                <a:solidFill>
                  <a:prstClr val="white"/>
                </a:solidFill>
                <a:latin typeface="HelveticaNeueLT Std" pitchFamily="34" charset="0"/>
              </a:rPr>
              <a:t>1</a:t>
            </a:r>
            <a:r>
              <a:rPr lang="en-GB" sz="1200" spc="200" dirty="0" smtClean="0">
                <a:solidFill>
                  <a:prstClr val="white"/>
                </a:solidFill>
                <a:latin typeface="HelveticaNeueLT Std" pitchFamily="34" charset="0"/>
              </a:rPr>
              <a:t>. </a:t>
            </a:r>
            <a:r>
              <a:rPr lang="en-GB" sz="1200" spc="200" dirty="0">
                <a:solidFill>
                  <a:prstClr val="white"/>
                </a:solidFill>
                <a:latin typeface="HelveticaNeueLT Std" pitchFamily="34" charset="0"/>
              </a:rPr>
              <a:t>Recent advancements</a:t>
            </a:r>
            <a:endParaRPr lang="en-US" sz="3200" b="1" spc="200" dirty="0">
              <a:solidFill>
                <a:prstClr val="white"/>
              </a:solidFill>
              <a:latin typeface="HelveticaNeueLT St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7448" y="6081693"/>
            <a:ext cx="9921552" cy="5383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247650">
              <a:spcBef>
                <a:spcPts val="300"/>
              </a:spcBef>
              <a:spcAft>
                <a:spcPts val="300"/>
              </a:spcAft>
              <a:buClr>
                <a:srgbClr val="A30197"/>
              </a:buClr>
            </a:pPr>
            <a:endParaRPr lang="en-GB" sz="1200" dirty="0">
              <a:solidFill>
                <a:prstClr val="black"/>
              </a:solidFill>
              <a:latin typeface="HelveticaNeueLT Std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1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7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23734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000000"/>
                </a:solidFill>
              </a:rPr>
              <a:t>An integrated solution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84182" y="1673382"/>
            <a:ext cx="2418076" cy="444484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Water Sources</a:t>
            </a: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Managing water supplies across rivers, reservoirs and wetlands</a:t>
            </a: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Water Treatment</a:t>
            </a: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Effective treatment of water to provide clear safe water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Water Distribution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Reducing water loss and maintaining water quality</a:t>
            </a:r>
            <a:endParaRPr lang="en-GB" sz="11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6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</a:rPr>
              <a:t>Water Consumption</a:t>
            </a:r>
            <a:endParaRPr lang="en-GB" sz="1400" b="1" dirty="0">
              <a:solidFill>
                <a:srgbClr val="FF0000"/>
              </a:solidFill>
            </a:endParaRPr>
          </a:p>
          <a:p>
            <a:pPr marL="447675" lvl="1" indent="-171450">
              <a:spcBef>
                <a:spcPts val="100"/>
              </a:spcBef>
              <a:buClr>
                <a:srgbClr val="000000"/>
              </a:buClr>
              <a:buFont typeface="HelveticaNeueLT Std" pitchFamily="34" charset="0"/>
              <a:buChar char="–"/>
              <a:tabLst>
                <a:tab pos="361950" algn="l"/>
              </a:tabLst>
              <a:defRPr/>
            </a:pPr>
            <a:r>
              <a:rPr lang="en-GB" sz="1100" dirty="0" smtClean="0">
                <a:solidFill>
                  <a:srgbClr val="000000"/>
                </a:solidFill>
              </a:rPr>
              <a:t>Managing demand, modifying consumer behaviour, meeting demand </a:t>
            </a:r>
            <a:endParaRPr lang="en-GB" sz="1100" dirty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 smtClean="0">
                <a:solidFill>
                  <a:prstClr val="black"/>
                </a:solidFill>
              </a:rPr>
              <a:t>Bringing together expertise and solutions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1" name="Imagen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17" y="457200"/>
            <a:ext cx="4513408" cy="572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6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0448925" y="6418263"/>
            <a:ext cx="255588" cy="246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fld id="{7DF428A5-CC54-4C70-AC8B-B32763775C99}" type="slidenum">
              <a:rPr lang="en-GB" sz="900">
                <a:solidFill>
                  <a:srgbClr val="FFFFFF"/>
                </a:solidFill>
              </a:rPr>
              <a:pPr algn="ctr">
                <a:defRPr/>
              </a:pPr>
              <a:t>8</a:t>
            </a:fld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1427164" y="457200"/>
            <a:ext cx="23734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 smtClean="0">
                <a:solidFill>
                  <a:srgbClr val="000000"/>
                </a:solidFill>
              </a:rPr>
              <a:t>An integrated solution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1"/>
          <p:cNvSpPr txBox="1">
            <a:spLocks noGrp="1"/>
          </p:cNvSpPr>
          <p:nvPr/>
        </p:nvSpPr>
        <p:spPr>
          <a:xfrm>
            <a:off x="4124325" y="6118226"/>
            <a:ext cx="2895600" cy="365125"/>
          </a:xfrm>
          <a:prstGeom prst="rect">
            <a:avLst/>
          </a:prstGeom>
          <a:noFill/>
        </p:spPr>
        <p:txBody>
          <a:bodyPr lIns="87285" tIns="43643" rIns="87285" bIns="43643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1200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2039" y="1268413"/>
            <a:ext cx="5761037" cy="47355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Clr>
                <a:srgbClr val="A30198"/>
              </a:buClr>
              <a:defRPr/>
            </a:pPr>
            <a:endParaRPr lang="en-GB" sz="1200" b="1" dirty="0">
              <a:solidFill>
                <a:srgbClr val="000000"/>
              </a:solidFill>
            </a:endParaRPr>
          </a:p>
        </p:txBody>
      </p:sp>
      <p:pic>
        <p:nvPicPr>
          <p:cNvPr id="81" name="Picture 8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Rectangle 82"/>
          <p:cNvSpPr/>
          <p:nvPr/>
        </p:nvSpPr>
        <p:spPr>
          <a:xfrm>
            <a:off x="1107694" y="843681"/>
            <a:ext cx="8549795" cy="4247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476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US" sz="1400" dirty="0" smtClean="0">
                <a:solidFill>
                  <a:prstClr val="black"/>
                </a:solidFill>
              </a:rPr>
              <a:t>Decision Support System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2" name="Imagen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1627188"/>
            <a:ext cx="8652948" cy="4079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6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stephendesign.co.uk/projects/images/fileserver/serv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"/>
          <a:stretch/>
        </p:blipFill>
        <p:spPr bwMode="auto">
          <a:xfrm>
            <a:off x="114300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134604" y="509778"/>
            <a:ext cx="8129749" cy="46630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247650">
              <a:spcBef>
                <a:spcPts val="300"/>
              </a:spcBef>
              <a:spcAft>
                <a:spcPts val="300"/>
              </a:spcAft>
              <a:buClr>
                <a:srgbClr val="A30197"/>
              </a:buClr>
            </a:pPr>
            <a:endParaRPr lang="en-GB" sz="1200" dirty="0">
              <a:solidFill>
                <a:schemeClr val="tx1"/>
              </a:solidFill>
              <a:latin typeface="HelveticaNeueLT Std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1077" y="547009"/>
            <a:ext cx="209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SODA Platform</a:t>
            </a:r>
            <a:endParaRPr lang="en-GB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1134604" y="1268760"/>
            <a:ext cx="8129748" cy="46085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marL="7175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GB" sz="1600" b="1" dirty="0" smtClean="0">
                <a:solidFill>
                  <a:schemeClr val="tx1"/>
                </a:solidFill>
              </a:rPr>
              <a:t>One Open Platform supporting all Smart applications</a:t>
            </a:r>
            <a:endParaRPr lang="en-GB" sz="1600" b="1" dirty="0">
              <a:solidFill>
                <a:schemeClr val="tx1"/>
              </a:solidFill>
            </a:endParaRPr>
          </a:p>
          <a:p>
            <a:pPr marL="717550" lvl="1">
              <a:spcAft>
                <a:spcPts val="1200"/>
              </a:spcAft>
              <a:buClr>
                <a:srgbClr val="A30197"/>
              </a:buClr>
              <a:buSzPct val="75000"/>
            </a:pPr>
            <a:r>
              <a:rPr lang="en-GB" sz="1200" dirty="0" smtClean="0">
                <a:solidFill>
                  <a:schemeClr val="tx1"/>
                </a:solidFill>
              </a:rPr>
              <a:t>Many challenges, many disparate smart applications</a:t>
            </a:r>
            <a:endParaRPr lang="en-GB" sz="1400" dirty="0">
              <a:solidFill>
                <a:schemeClr val="tx1"/>
              </a:solidFill>
            </a:endParaRPr>
          </a:p>
          <a:p>
            <a:pPr marL="7175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GB" sz="1600" b="1" dirty="0" smtClean="0">
                <a:solidFill>
                  <a:schemeClr val="tx1"/>
                </a:solidFill>
              </a:rPr>
              <a:t>Data pooled and shared between applications</a:t>
            </a:r>
            <a:endParaRPr lang="en-GB" sz="1600" b="1" dirty="0">
              <a:solidFill>
                <a:schemeClr val="tx1"/>
              </a:solidFill>
            </a:endParaRPr>
          </a:p>
          <a:p>
            <a:pPr marL="717550" lvl="1">
              <a:spcAft>
                <a:spcPts val="1200"/>
              </a:spcAft>
              <a:buClr>
                <a:srgbClr val="A30197"/>
              </a:buClr>
              <a:buSzPct val="75000"/>
            </a:pPr>
            <a:r>
              <a:rPr lang="en-GB" sz="1200" b="1" dirty="0" smtClean="0">
                <a:solidFill>
                  <a:srgbClr val="FF0000"/>
                </a:solidFill>
              </a:rPr>
              <a:t>Data logger</a:t>
            </a:r>
            <a:r>
              <a:rPr lang="en-GB" sz="1200" dirty="0" smtClean="0">
                <a:solidFill>
                  <a:schemeClr val="tx1"/>
                </a:solidFill>
              </a:rPr>
              <a:t>, </a:t>
            </a:r>
            <a:r>
              <a:rPr lang="en-GB" sz="1200" b="1" dirty="0" smtClean="0">
                <a:solidFill>
                  <a:srgbClr val="FF0000"/>
                </a:solidFill>
              </a:rPr>
              <a:t>meter</a:t>
            </a:r>
            <a:r>
              <a:rPr lang="en-GB" sz="1200" dirty="0" smtClean="0">
                <a:solidFill>
                  <a:schemeClr val="tx1"/>
                </a:solidFill>
              </a:rPr>
              <a:t> and </a:t>
            </a:r>
            <a:r>
              <a:rPr lang="en-GB" sz="1200" b="1" dirty="0" smtClean="0">
                <a:solidFill>
                  <a:srgbClr val="FF0000"/>
                </a:solidFill>
              </a:rPr>
              <a:t>SCADA</a:t>
            </a:r>
            <a:r>
              <a:rPr lang="en-GB" sz="1200" dirty="0" smtClean="0">
                <a:solidFill>
                  <a:srgbClr val="FF0000"/>
                </a:solidFill>
              </a:rPr>
              <a:t> </a:t>
            </a:r>
            <a:r>
              <a:rPr lang="en-GB" sz="1200" dirty="0" smtClean="0">
                <a:solidFill>
                  <a:schemeClr val="tx1"/>
                </a:solidFill>
              </a:rPr>
              <a:t>data pooled and made available to any client approved smart application</a:t>
            </a:r>
            <a:endParaRPr lang="en-GB" sz="1200" b="1" dirty="0">
              <a:solidFill>
                <a:srgbClr val="FF0000"/>
              </a:solidFill>
            </a:endParaRPr>
          </a:p>
          <a:p>
            <a:pPr marL="7175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GB" sz="1600" b="1" dirty="0" smtClean="0">
                <a:solidFill>
                  <a:schemeClr val="tx1"/>
                </a:solidFill>
              </a:rPr>
              <a:t>Extensive third party smart application library</a:t>
            </a:r>
            <a:endParaRPr lang="en-GB" sz="1600" b="1" dirty="0">
              <a:solidFill>
                <a:schemeClr val="tx1"/>
              </a:solidFill>
            </a:endParaRPr>
          </a:p>
          <a:p>
            <a:pPr marL="717550" lvl="1">
              <a:spcAft>
                <a:spcPts val="1200"/>
              </a:spcAft>
              <a:buClr>
                <a:srgbClr val="A30197"/>
              </a:buClr>
              <a:buSzPct val="75000"/>
            </a:pPr>
            <a:r>
              <a:rPr lang="en-GB" sz="1200" b="1" dirty="0" smtClean="0">
                <a:solidFill>
                  <a:srgbClr val="FF0000"/>
                </a:solidFill>
              </a:rPr>
              <a:t>Predictive systems </a:t>
            </a:r>
            <a:r>
              <a:rPr lang="en-GB" sz="1200" dirty="0" smtClean="0">
                <a:solidFill>
                  <a:schemeClr val="tx1"/>
                </a:solidFill>
              </a:rPr>
              <a:t>to </a:t>
            </a:r>
            <a:r>
              <a:rPr lang="en-GB" sz="1200" b="1" dirty="0" smtClean="0">
                <a:solidFill>
                  <a:srgbClr val="FF0000"/>
                </a:solidFill>
              </a:rPr>
              <a:t>smart leak detection </a:t>
            </a:r>
            <a:r>
              <a:rPr lang="en-GB" sz="1200" dirty="0" smtClean="0">
                <a:solidFill>
                  <a:schemeClr val="tx1"/>
                </a:solidFill>
              </a:rPr>
              <a:t>services from companies around the world</a:t>
            </a:r>
            <a:endParaRPr lang="en-US" sz="1200" dirty="0">
              <a:solidFill>
                <a:schemeClr val="tx1"/>
              </a:solidFill>
            </a:endParaRPr>
          </a:p>
          <a:p>
            <a:pPr marL="7175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GB" sz="1600" b="1" dirty="0" smtClean="0">
                <a:solidFill>
                  <a:schemeClr val="tx1"/>
                </a:solidFill>
              </a:rPr>
              <a:t>Easy data access</a:t>
            </a:r>
            <a:endParaRPr lang="en-GB" sz="1600" b="1" dirty="0">
              <a:solidFill>
                <a:schemeClr val="tx1"/>
              </a:solidFill>
            </a:endParaRPr>
          </a:p>
          <a:p>
            <a:pPr marL="717550" lvl="1">
              <a:spcAft>
                <a:spcPts val="600"/>
              </a:spcAft>
              <a:buClr>
                <a:srgbClr val="A30197"/>
              </a:buClr>
              <a:buSzPct val="75000"/>
            </a:pPr>
            <a:r>
              <a:rPr lang="en-GB" sz="1200" b="1" dirty="0" smtClean="0">
                <a:solidFill>
                  <a:srgbClr val="FF0000"/>
                </a:solidFill>
              </a:rPr>
              <a:t>Open Data </a:t>
            </a:r>
            <a:r>
              <a:rPr lang="en-GB" sz="1200" dirty="0" smtClean="0">
                <a:solidFill>
                  <a:schemeClr val="tx1"/>
                </a:solidFill>
              </a:rPr>
              <a:t>interfaces as well as </a:t>
            </a:r>
            <a:r>
              <a:rPr lang="en-GB" sz="1200" b="1" dirty="0" smtClean="0">
                <a:solidFill>
                  <a:srgbClr val="FF0000"/>
                </a:solidFill>
              </a:rPr>
              <a:t>optimised parallel API’s </a:t>
            </a:r>
            <a:r>
              <a:rPr lang="en-GB" sz="1200" dirty="0" smtClean="0">
                <a:solidFill>
                  <a:schemeClr val="tx1"/>
                </a:solidFill>
              </a:rPr>
              <a:t>for large files and </a:t>
            </a:r>
            <a:r>
              <a:rPr lang="en-GB" sz="1200" b="1" dirty="0" smtClean="0">
                <a:solidFill>
                  <a:srgbClr val="FF0000"/>
                </a:solidFill>
              </a:rPr>
              <a:t>direct table access </a:t>
            </a:r>
            <a:endParaRPr lang="en-GB" sz="1400" b="1" dirty="0">
              <a:solidFill>
                <a:srgbClr val="FF0000"/>
              </a:solidFill>
            </a:endParaRPr>
          </a:p>
          <a:p>
            <a:pPr marL="7175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GB" sz="1600" b="1" dirty="0" smtClean="0">
                <a:solidFill>
                  <a:schemeClr val="tx1"/>
                </a:solidFill>
              </a:rPr>
              <a:t>State of the art security</a:t>
            </a:r>
            <a:endParaRPr lang="en-GB" sz="1600" b="1" dirty="0">
              <a:solidFill>
                <a:schemeClr val="tx1"/>
              </a:solidFill>
            </a:endParaRPr>
          </a:p>
          <a:p>
            <a:pPr marL="717550" lvl="1">
              <a:spcAft>
                <a:spcPts val="1200"/>
              </a:spcAft>
              <a:buClr>
                <a:srgbClr val="A30197"/>
              </a:buClr>
              <a:buSzPct val="75000"/>
            </a:pPr>
            <a:r>
              <a:rPr lang="en-GB" sz="1200" b="1" dirty="0" smtClean="0">
                <a:solidFill>
                  <a:srgbClr val="FF0000"/>
                </a:solidFill>
              </a:rPr>
              <a:t>Security</a:t>
            </a:r>
            <a:r>
              <a:rPr lang="en-GB" sz="1200" dirty="0" smtClean="0">
                <a:solidFill>
                  <a:srgbClr val="FF0000"/>
                </a:solidFill>
              </a:rPr>
              <a:t> </a:t>
            </a:r>
            <a:r>
              <a:rPr lang="en-GB" sz="1200" dirty="0" smtClean="0">
                <a:solidFill>
                  <a:schemeClr val="tx1"/>
                </a:solidFill>
              </a:rPr>
              <a:t>developed with partners such as Microsoft. Active R&amp;D program into </a:t>
            </a:r>
            <a:r>
              <a:rPr lang="en-GB" sz="1200" b="1" dirty="0" err="1" smtClean="0">
                <a:solidFill>
                  <a:srgbClr val="FF0000"/>
                </a:solidFill>
              </a:rPr>
              <a:t>Homomorphic</a:t>
            </a:r>
            <a:r>
              <a:rPr lang="en-GB" sz="1200" b="1" dirty="0" smtClean="0">
                <a:solidFill>
                  <a:srgbClr val="FF0000"/>
                </a:solidFill>
              </a:rPr>
              <a:t> encryption</a:t>
            </a:r>
            <a:r>
              <a:rPr lang="en-GB" sz="1200" dirty="0" smtClean="0">
                <a:solidFill>
                  <a:schemeClr val="tx1"/>
                </a:solidFill>
              </a:rPr>
              <a:t>.</a:t>
            </a:r>
            <a:endParaRPr lang="en-GB" sz="1200" dirty="0">
              <a:solidFill>
                <a:srgbClr val="FF0000"/>
              </a:solidFill>
            </a:endParaRPr>
          </a:p>
          <a:p>
            <a:pPr marL="7175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r>
              <a:rPr lang="en-GB" sz="1600" b="1" dirty="0" smtClean="0">
                <a:solidFill>
                  <a:schemeClr val="tx1"/>
                </a:solidFill>
              </a:rPr>
              <a:t>World’s most robust and trusted data centres or on-site hosting</a:t>
            </a:r>
            <a:endParaRPr lang="en-GB" sz="1600" b="1" dirty="0">
              <a:solidFill>
                <a:schemeClr val="tx1"/>
              </a:solidFill>
            </a:endParaRPr>
          </a:p>
          <a:p>
            <a:pPr marL="717550" lvl="1">
              <a:spcAft>
                <a:spcPts val="600"/>
              </a:spcAft>
              <a:buClr>
                <a:srgbClr val="A30197"/>
              </a:buClr>
              <a:buSzPct val="75000"/>
            </a:pPr>
            <a:r>
              <a:rPr lang="en-US" sz="1200" dirty="0" smtClean="0">
                <a:solidFill>
                  <a:schemeClr val="tx1"/>
                </a:solidFill>
              </a:rPr>
              <a:t>Hosting options include </a:t>
            </a:r>
            <a:r>
              <a:rPr lang="en-US" sz="1200" b="1" dirty="0" smtClean="0">
                <a:solidFill>
                  <a:srgbClr val="FF0000"/>
                </a:solidFill>
              </a:rPr>
              <a:t>on-site</a:t>
            </a:r>
            <a:r>
              <a:rPr lang="en-US" sz="1200" dirty="0" smtClean="0">
                <a:solidFill>
                  <a:schemeClr val="tx1"/>
                </a:solidFill>
              </a:rPr>
              <a:t>, </a:t>
            </a:r>
            <a:r>
              <a:rPr lang="en-US" sz="1200" b="1" dirty="0" smtClean="0">
                <a:solidFill>
                  <a:srgbClr val="FF0000"/>
                </a:solidFill>
              </a:rPr>
              <a:t>Microsoft Azure data </a:t>
            </a:r>
            <a:r>
              <a:rPr lang="en-US" sz="1200" b="1" dirty="0" err="1" smtClean="0">
                <a:solidFill>
                  <a:srgbClr val="FF0000"/>
                </a:solidFill>
              </a:rPr>
              <a:t>centres</a:t>
            </a: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are partitioned </a:t>
            </a:r>
            <a:r>
              <a:rPr lang="en-US" sz="1200" b="1" dirty="0" smtClean="0">
                <a:solidFill>
                  <a:srgbClr val="FF0000"/>
                </a:solidFill>
              </a:rPr>
              <a:t>hybrid hosting</a:t>
            </a:r>
            <a:endParaRPr lang="en-GB" sz="1400" b="1" dirty="0">
              <a:solidFill>
                <a:srgbClr val="FF0000"/>
              </a:solidFill>
            </a:endParaRPr>
          </a:p>
          <a:p>
            <a:pPr marL="717550">
              <a:spcBef>
                <a:spcPts val="600"/>
              </a:spcBef>
              <a:spcAft>
                <a:spcPts val="600"/>
              </a:spcAft>
              <a:buClr>
                <a:srgbClr val="A30197"/>
              </a:buClr>
            </a:pPr>
            <a:endParaRPr lang="en-GB" sz="1200" dirty="0">
              <a:solidFill>
                <a:schemeClr val="tx1"/>
              </a:solidFill>
              <a:latin typeface="HelveticaNeueLT Std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59528" y="1412776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HelveticaNeueLT Std" pitchFamily="34" charset="0"/>
                <a:sym typeface="Wingdings"/>
              </a:rPr>
              <a:t></a:t>
            </a:r>
            <a:endParaRPr lang="en-GB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59528" y="234888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HelveticaNeueLT Std" pitchFamily="34" charset="0"/>
                <a:sym typeface="Wingdings"/>
              </a:rPr>
              <a:t></a:t>
            </a:r>
            <a:endParaRPr lang="en-GB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59528" y="308423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HelveticaNeueLT Std" pitchFamily="34" charset="0"/>
                <a:sym typeface="Wingdings"/>
              </a:rPr>
              <a:t></a:t>
            </a:r>
            <a:endParaRPr lang="en-GB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559528" y="381638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HelveticaNeueLT Std" pitchFamily="34" charset="0"/>
                <a:sym typeface="Wingdings"/>
              </a:rPr>
              <a:t></a:t>
            </a:r>
            <a:endParaRPr lang="en-GB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559528" y="445736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HelveticaNeueLT Std" pitchFamily="34" charset="0"/>
                <a:sym typeface="Wingdings"/>
              </a:rPr>
              <a:t></a:t>
            </a:r>
            <a:endParaRPr lang="en-GB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48944" y="6350848"/>
            <a:ext cx="255569" cy="246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A18AF63F-D93F-47A6-8EE7-2E927F3C8F3F}" type="slidenum">
              <a:rPr lang="en-GB" sz="1000">
                <a:latin typeface="HelveticaNeueLT Std" pitchFamily="34" charset="0"/>
              </a:rPr>
              <a:t>9</a:t>
            </a:fld>
            <a:endParaRPr lang="en-GB" sz="1000" dirty="0">
              <a:latin typeface="HelveticaNeueLT Std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576729" y="5157224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HelveticaNeueLT Std" pitchFamily="34" charset="0"/>
                <a:sym typeface="Wingdings"/>
              </a:rPr>
              <a:t></a:t>
            </a:r>
            <a:endParaRPr lang="en-GB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27448" y="6081693"/>
            <a:ext cx="1928664" cy="5383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247650">
              <a:spcBef>
                <a:spcPts val="300"/>
              </a:spcBef>
              <a:spcAft>
                <a:spcPts val="300"/>
              </a:spcAft>
              <a:buClr>
                <a:srgbClr val="A30197"/>
              </a:buClr>
            </a:pPr>
            <a:endParaRPr lang="en-GB" sz="1200" dirty="0">
              <a:solidFill>
                <a:schemeClr val="tx1"/>
              </a:solidFill>
              <a:latin typeface="HelveticaNeueLT Std" pitchFamily="34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12" y="6181760"/>
            <a:ext cx="1224136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GAME">
      <a:dk1>
        <a:sysClr val="windowText" lastClr="000000"/>
      </a:dk1>
      <a:lt1>
        <a:sysClr val="window" lastClr="FFFFFF"/>
      </a:lt1>
      <a:dk2>
        <a:srgbClr val="A30197"/>
      </a:dk2>
      <a:lt2>
        <a:srgbClr val="EEECE1"/>
      </a:lt2>
      <a:accent1>
        <a:srgbClr val="A30197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1635</Words>
  <Application>Microsoft Office PowerPoint</Application>
  <PresentationFormat>Widescreen</PresentationFormat>
  <Paragraphs>340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Batang</vt:lpstr>
      <vt:lpstr>Arial</vt:lpstr>
      <vt:lpstr>Calibri</vt:lpstr>
      <vt:lpstr>Calibri Light</vt:lpstr>
      <vt:lpstr>Georgia</vt:lpstr>
      <vt:lpstr>HelveticaNeueLT Std</vt:lpstr>
      <vt:lpstr>Lucida Fax</vt:lpstr>
      <vt:lpstr>Symbol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Darren Oliveiro-Priestnall</dc:creator>
  <cp:lastModifiedBy>Darren Oliveiro-Priestnall</cp:lastModifiedBy>
  <cp:revision>50</cp:revision>
  <dcterms:created xsi:type="dcterms:W3CDTF">2014-05-15T19:43:09Z</dcterms:created>
  <dcterms:modified xsi:type="dcterms:W3CDTF">2014-05-18T07:30:26Z</dcterms:modified>
</cp:coreProperties>
</file>